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5"/>
  </p:notesMasterIdLst>
  <p:handoutMasterIdLst>
    <p:handoutMasterId r:id="rId36"/>
  </p:handoutMasterIdLst>
  <p:sldIdLst>
    <p:sldId id="265" r:id="rId5"/>
    <p:sldId id="266" r:id="rId6"/>
    <p:sldId id="270" r:id="rId7"/>
    <p:sldId id="278" r:id="rId8"/>
    <p:sldId id="271" r:id="rId9"/>
    <p:sldId id="272" r:id="rId10"/>
    <p:sldId id="279" r:id="rId11"/>
    <p:sldId id="280" r:id="rId12"/>
    <p:sldId id="281" r:id="rId13"/>
    <p:sldId id="283" r:id="rId14"/>
    <p:sldId id="282" r:id="rId15"/>
    <p:sldId id="284" r:id="rId16"/>
    <p:sldId id="285" r:id="rId17"/>
    <p:sldId id="286" r:id="rId18"/>
    <p:sldId id="287" r:id="rId19"/>
    <p:sldId id="288" r:id="rId20"/>
    <p:sldId id="289" r:id="rId21"/>
    <p:sldId id="290" r:id="rId22"/>
    <p:sldId id="273" r:id="rId23"/>
    <p:sldId id="291" r:id="rId24"/>
    <p:sldId id="298" r:id="rId25"/>
    <p:sldId id="274" r:id="rId26"/>
    <p:sldId id="292" r:id="rId27"/>
    <p:sldId id="293" r:id="rId28"/>
    <p:sldId id="295" r:id="rId29"/>
    <p:sldId id="296" r:id="rId30"/>
    <p:sldId id="297" r:id="rId31"/>
    <p:sldId id="301" r:id="rId32"/>
    <p:sldId id="277" r:id="rId33"/>
    <p:sldId id="299" r:id="rId3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DFEAC2-31C5-4E20-8392-90B3ACECF82B}" type="datetime1">
              <a:rPr lang="tr-TR" smtClean="0"/>
              <a:t>6.01.2022</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tr-TR" smtClean="0"/>
              <a:t>‹#›</a:t>
            </a:fld>
            <a:endParaRPr lang="tr-T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0D7EAE-6B40-42B4-9C34-6BA0B13E0324}" type="datetime1">
              <a:rPr lang="tr-TR" noProof="0" smtClean="0"/>
              <a:t>6.01.2022</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tr-TR" noProof="0" smtClean="0"/>
              <a:t>‹#›</a:t>
            </a:fld>
            <a:endParaRPr lang="tr-T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a:t>
            </a:fld>
            <a:endParaRPr lang="tr-TR" dirty="0"/>
          </a:p>
        </p:txBody>
      </p:sp>
    </p:spTree>
    <p:extLst>
      <p:ext uri="{BB962C8B-B14F-4D97-AF65-F5344CB8AC3E}">
        <p14:creationId xmlns:p14="http://schemas.microsoft.com/office/powerpoint/2010/main" val="409459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2</a:t>
            </a:fld>
            <a:endParaRPr lang="tr-TR" dirty="0"/>
          </a:p>
        </p:txBody>
      </p:sp>
    </p:spTree>
    <p:extLst>
      <p:ext uri="{BB962C8B-B14F-4D97-AF65-F5344CB8AC3E}">
        <p14:creationId xmlns:p14="http://schemas.microsoft.com/office/powerpoint/2010/main" val="296267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rtl="0">
              <a:defRPr sz="6000"/>
            </a:lvl1pPr>
          </a:lstStyle>
          <a:p>
            <a:pPr rtl="0"/>
            <a:r>
              <a:rPr lang="tr-TR"/>
              <a:t>Asıl başlık stilini düzenlemek için tıklayın</a:t>
            </a:r>
            <a:endParaRPr lang="tr-TR" noProof="0"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p>
            <a:pPr rtl="0"/>
            <a:fld id="{04C94E88-F1F8-4CAB-9F29-9B03A1C10A31}" type="datetime1">
              <a:rPr lang="tr-TR" noProof="0" smtClean="0"/>
              <a:t>6.01.2022</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Dikey Metin Yer Tutucusu 2"/>
          <p:cNvSpPr>
            <a:spLocks noGrp="1"/>
          </p:cNvSpPr>
          <p:nvPr>
            <p:ph type="body" orient="vert" idx="1"/>
          </p:nvPr>
        </p:nvSpPr>
        <p:spPr>
          <a:xfrm>
            <a:off x="1562100" y="1825625"/>
            <a:ext cx="9791700" cy="4351338"/>
          </a:xfrm>
        </p:spPr>
        <p:txBody>
          <a:bodyPr vert="eaVert" rtlCol="0"/>
          <a:lstStyle>
            <a:lvl1pPr marL="0" marR="0" indent="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Asıl metin stillerini düzenle</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İkinci düzey</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Üçüncü düzey</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Dördüncü düzey</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a:t>Beşinci düzey</a:t>
            </a:r>
            <a:endParaRPr lang="tr-TR" noProof="0" dirty="0"/>
          </a:p>
        </p:txBody>
      </p:sp>
      <p:sp>
        <p:nvSpPr>
          <p:cNvPr id="4" name="Tarih Yer Tutucusu 3"/>
          <p:cNvSpPr>
            <a:spLocks noGrp="1"/>
          </p:cNvSpPr>
          <p:nvPr>
            <p:ph type="dt" sz="half" idx="10"/>
          </p:nvPr>
        </p:nvSpPr>
        <p:spPr/>
        <p:txBody>
          <a:bodyPr rtlCol="0"/>
          <a:lstStyle/>
          <a:p>
            <a:pPr rtl="0"/>
            <a:fld id="{AB5EF780-D8D0-49CD-835A-B5D244B8054E}" type="datetime1">
              <a:rPr lang="tr-TR" noProof="0" smtClean="0"/>
              <a:t>6.01.2022</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rtlCol="0"/>
          <a:lstStyle>
            <a:lvl1pPr rtl="0">
              <a:defRPr/>
            </a:lvl1pPr>
          </a:lstStyle>
          <a:p>
            <a:pPr rtl="0"/>
            <a:r>
              <a:rPr lang="tr-TR"/>
              <a:t>Asıl başlık stilini düzenlemek için tıklayın</a:t>
            </a:r>
            <a:endParaRPr lang="tr-TR" noProof="0" dirty="0"/>
          </a:p>
        </p:txBody>
      </p:sp>
      <p:sp>
        <p:nvSpPr>
          <p:cNvPr id="3" name="Dikey Metin Yer Tutucusu 2"/>
          <p:cNvSpPr>
            <a:spLocks noGrp="1"/>
          </p:cNvSpPr>
          <p:nvPr>
            <p:ph type="body" orient="vert" idx="1"/>
          </p:nvPr>
        </p:nvSpPr>
        <p:spPr>
          <a:xfrm>
            <a:off x="1562100" y="365125"/>
            <a:ext cx="7010400" cy="5811838"/>
          </a:xfrm>
        </p:spPr>
        <p:txBody>
          <a:bodyPr vert="eaVert"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Tarih Yer Tutucusu 3"/>
          <p:cNvSpPr>
            <a:spLocks noGrp="1"/>
          </p:cNvSpPr>
          <p:nvPr>
            <p:ph type="dt" sz="half" idx="10"/>
          </p:nvPr>
        </p:nvSpPr>
        <p:spPr/>
        <p:txBody>
          <a:bodyPr rtlCol="0"/>
          <a:lstStyle/>
          <a:p>
            <a:pPr rtl="0"/>
            <a:fld id="{F4D95DCC-1E7A-4E1F-9CCC-D117988B022E}" type="datetime1">
              <a:rPr lang="tr-TR" noProof="0" smtClean="0"/>
              <a:t>6.01.2022</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88885324-8F32-4C80-A359-D3A8C5DB7931}" type="datetime1">
              <a:rPr lang="tr-TR" noProof="0" smtClean="0"/>
              <a:t>6.01.2022</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p:txBody>
          <a:bodyPr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Tarih Yer Tutucusu 3"/>
          <p:cNvSpPr>
            <a:spLocks noGrp="1"/>
          </p:cNvSpPr>
          <p:nvPr>
            <p:ph type="dt" sz="half" idx="10"/>
          </p:nvPr>
        </p:nvSpPr>
        <p:spPr/>
        <p:txBody>
          <a:bodyPr rtlCol="0"/>
          <a:lstStyle/>
          <a:p>
            <a:pPr rtl="0"/>
            <a:fld id="{1D21EFAB-5A3E-4A81-B1B7-3E6936263CBE}" type="datetime1">
              <a:rPr lang="tr-TR" noProof="0" smtClean="0"/>
              <a:t>6.01.2022</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241658" y="1709738"/>
            <a:ext cx="10105791" cy="2862262"/>
          </a:xfrm>
        </p:spPr>
        <p:txBody>
          <a:bodyPr rtlCol="0" anchor="b"/>
          <a:lstStyle>
            <a:lvl1pPr rtl="0">
              <a:defRPr sz="6000"/>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Tarih Yer Tutucusu 3"/>
          <p:cNvSpPr>
            <a:spLocks noGrp="1"/>
          </p:cNvSpPr>
          <p:nvPr>
            <p:ph type="dt" sz="half" idx="10"/>
          </p:nvPr>
        </p:nvSpPr>
        <p:spPr/>
        <p:txBody>
          <a:bodyPr rtlCol="0"/>
          <a:lstStyle/>
          <a:p>
            <a:pPr rtl="0"/>
            <a:fld id="{27C1D2FD-63FB-47C0-929B-561F88D39C7E}" type="datetime1">
              <a:rPr lang="tr-TR" noProof="0" smtClean="0"/>
              <a:t>6.01.2022</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İçerik Yer Tutucus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İçerik Yer Tutucus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5" name="Tarih Yer Tutucusu 4"/>
          <p:cNvSpPr>
            <a:spLocks noGrp="1"/>
          </p:cNvSpPr>
          <p:nvPr>
            <p:ph type="dt" sz="half" idx="10"/>
          </p:nvPr>
        </p:nvSpPr>
        <p:spPr/>
        <p:txBody>
          <a:bodyPr rtlCol="0"/>
          <a:lstStyle/>
          <a:p>
            <a:pPr rtl="0"/>
            <a:fld id="{F5140FE2-8244-4E8C-89F6-A069EF214C54}" type="datetime1">
              <a:rPr lang="tr-TR" noProof="0" smtClean="0"/>
              <a:t>6.01.2022</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324100" y="274638"/>
            <a:ext cx="9023350" cy="1143000"/>
          </a:xfrm>
        </p:spPr>
        <p:txBody>
          <a:bodyPr rtlCol="0"/>
          <a:lstStyle>
            <a:lvl1pPr rtl="0">
              <a:defRPr/>
            </a:lvl1pPr>
          </a:lstStyle>
          <a:p>
            <a:pPr rtl="0"/>
            <a:r>
              <a:rPr lang="tr-TR"/>
              <a:t>Asıl başlık stilini düzenlemek için tıklayın</a:t>
            </a:r>
            <a:endParaRPr lang="tr-TR" noProof="0" dirty="0"/>
          </a:p>
        </p:txBody>
      </p:sp>
      <p:sp>
        <p:nvSpPr>
          <p:cNvPr id="3" name="Metin Yer Tutucusu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5" name="Metin Yer Tutucusu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7" name="Tarih Yer Tutucusu 6"/>
          <p:cNvSpPr>
            <a:spLocks noGrp="1"/>
          </p:cNvSpPr>
          <p:nvPr>
            <p:ph type="dt" sz="half" idx="10"/>
          </p:nvPr>
        </p:nvSpPr>
        <p:spPr/>
        <p:txBody>
          <a:bodyPr rtlCol="0"/>
          <a:lstStyle/>
          <a:p>
            <a:pPr rtl="0"/>
            <a:fld id="{4BF57108-5D1B-4AF3-A09D-3E9B51DD64F9}" type="datetime1">
              <a:rPr lang="tr-TR" noProof="0" smtClean="0"/>
              <a:t>6.01.2022</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stilini düzenlemek için tıklayın</a:t>
            </a:r>
            <a:endParaRPr lang="tr-TR" noProof="0" dirty="0"/>
          </a:p>
        </p:txBody>
      </p:sp>
      <p:sp>
        <p:nvSpPr>
          <p:cNvPr id="3" name="Tarih Yer Tutucusu 2"/>
          <p:cNvSpPr>
            <a:spLocks noGrp="1"/>
          </p:cNvSpPr>
          <p:nvPr>
            <p:ph type="dt" sz="half" idx="10"/>
          </p:nvPr>
        </p:nvSpPr>
        <p:spPr/>
        <p:txBody>
          <a:bodyPr rtlCol="0"/>
          <a:lstStyle/>
          <a:p>
            <a:pPr rtl="0"/>
            <a:fld id="{44DF5B11-2220-4957-B834-D72A7A6865A5}" type="datetime1">
              <a:rPr lang="tr-TR" noProof="0" smtClean="0"/>
              <a:t>6.01.2022</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5" name="Slayt Numarası Yer Tutucusu 4"/>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96C8F7A0-535A-4EF9-8CED-F049CF164F43}" type="datetime1">
              <a:rPr lang="tr-TR" noProof="0" smtClean="0"/>
              <a:t>6.01.2022</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4" name="Slayt Numarası Yer Tutucusu 3"/>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İçerik Yer Tutucus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4"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3705B58F-6C21-4971-B0FC-C86C7EDDE00A}" type="datetime1">
              <a:rPr lang="tr-TR" noProof="0" smtClean="0"/>
              <a:t>6.01.2022</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Tarih Yer Tutucusu 4"/>
          <p:cNvSpPr>
            <a:spLocks noGrp="1"/>
          </p:cNvSpPr>
          <p:nvPr>
            <p:ph type="dt" sz="half" idx="10"/>
          </p:nvPr>
        </p:nvSpPr>
        <p:spPr/>
        <p:txBody>
          <a:bodyPr rtlCol="0"/>
          <a:lstStyle/>
          <a:p>
            <a:pPr rtl="0"/>
            <a:fld id="{8E913516-4ACF-42A6-85AA-BE881FC0FF15}" type="datetime1">
              <a:rPr lang="tr-TR" noProof="0" smtClean="0"/>
              <a:t>6.01.2022</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tr-TR" dirty="0"/>
              <a:t>Asıl başlık stili için tıklatın</a:t>
            </a:r>
            <a:endParaRPr lang="tr-TR" noProof="0" dirty="0"/>
          </a:p>
        </p:txBody>
      </p:sp>
      <p:sp>
        <p:nvSpPr>
          <p:cNvPr id="3" name="Metin Yer Tutucusu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tr-TR"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FA9B00F-A425-434F-A181-0B307C38ADD4}" type="datetime1">
              <a:rPr lang="tr-TR" noProof="0" smtClean="0"/>
              <a:t>6.01.2022</a:t>
            </a:fld>
            <a:endParaRPr lang="tr-TR" noProof="0"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tr-TR" noProof="0" dirty="0"/>
              <a:t>Alt bilgi ekleme</a:t>
            </a:r>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tr-TR" noProof="0" smtClean="0"/>
              <a:pPr/>
              <a:t>‹#›</a:t>
            </a:fld>
            <a:endParaRPr lang="tr-T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a:t>KARMA ARAŞTIRMA YÖNTEMİ</a:t>
            </a:r>
          </a:p>
        </p:txBody>
      </p:sp>
      <p:sp>
        <p:nvSpPr>
          <p:cNvPr id="3" name="Alt Başlık 2"/>
          <p:cNvSpPr>
            <a:spLocks noGrp="1"/>
          </p:cNvSpPr>
          <p:nvPr>
            <p:ph type="subTitle" idx="1"/>
          </p:nvPr>
        </p:nvSpPr>
        <p:spPr/>
        <p:txBody>
          <a:bodyPr rtlCol="0"/>
          <a:lstStyle/>
          <a:p>
            <a:pPr rtl="0"/>
            <a:r>
              <a:rPr lang="tr-TR" dirty="0"/>
              <a:t>Gülay EREN</a:t>
            </a:r>
          </a:p>
          <a:p>
            <a:pPr rtl="0"/>
            <a:r>
              <a:rPr lang="tr-TR" dirty="0"/>
              <a:t>2021</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96FF7A-928A-4356-85E3-DA8EF627F4D2}"/>
              </a:ext>
            </a:extLst>
          </p:cNvPr>
          <p:cNvSpPr>
            <a:spLocks noGrp="1"/>
          </p:cNvSpPr>
          <p:nvPr>
            <p:ph type="title"/>
          </p:nvPr>
        </p:nvSpPr>
        <p:spPr/>
        <p:txBody>
          <a:bodyPr>
            <a:normAutofit fontScale="90000"/>
          </a:bodyPr>
          <a:lstStyle/>
          <a:p>
            <a:r>
              <a:rPr lang="tr-TR" dirty="0"/>
              <a:t>4. Toplanacak veri türünü ve kullanılacak analiz biçimini belirleme</a:t>
            </a:r>
          </a:p>
        </p:txBody>
      </p:sp>
      <p:sp>
        <p:nvSpPr>
          <p:cNvPr id="3" name="Metin Yer Tutucusu 2">
            <a:extLst>
              <a:ext uri="{FF2B5EF4-FFF2-40B4-BE49-F238E27FC236}">
                <a16:creationId xmlns:a16="http://schemas.microsoft.com/office/drawing/2014/main" id="{2EF813D1-A80E-4A83-A05D-391769AE9BAE}"/>
              </a:ext>
            </a:extLst>
          </p:cNvPr>
          <p:cNvSpPr>
            <a:spLocks noGrp="1"/>
          </p:cNvSpPr>
          <p:nvPr>
            <p:ph type="body" idx="1"/>
          </p:nvPr>
        </p:nvSpPr>
        <p:spPr/>
        <p:txBody>
          <a:bodyPr/>
          <a:lstStyle/>
          <a:p>
            <a:r>
              <a:rPr lang="tr-TR" dirty="0"/>
              <a:t>Veri Türleri</a:t>
            </a:r>
          </a:p>
        </p:txBody>
      </p:sp>
      <p:sp>
        <p:nvSpPr>
          <p:cNvPr id="4" name="İçerik Yer Tutucusu 3">
            <a:extLst>
              <a:ext uri="{FF2B5EF4-FFF2-40B4-BE49-F238E27FC236}">
                <a16:creationId xmlns:a16="http://schemas.microsoft.com/office/drawing/2014/main" id="{64CAFA07-27EB-41B9-AFBA-9B2D68088514}"/>
              </a:ext>
            </a:extLst>
          </p:cNvPr>
          <p:cNvSpPr>
            <a:spLocks noGrp="1"/>
          </p:cNvSpPr>
          <p:nvPr>
            <p:ph sz="half" idx="2"/>
          </p:nvPr>
        </p:nvSpPr>
        <p:spPr/>
        <p:txBody>
          <a:bodyPr/>
          <a:lstStyle/>
          <a:p>
            <a:r>
              <a:rPr lang="tr-TR" dirty="0"/>
              <a:t>Katılımcılar</a:t>
            </a:r>
          </a:p>
          <a:p>
            <a:r>
              <a:rPr lang="tr-TR" dirty="0"/>
              <a:t>Araştırma ortamı</a:t>
            </a:r>
          </a:p>
          <a:p>
            <a:r>
              <a:rPr lang="tr-TR" dirty="0"/>
              <a:t>Katılımcı sayısı</a:t>
            </a:r>
          </a:p>
          <a:p>
            <a:r>
              <a:rPr lang="tr-TR" dirty="0"/>
              <a:t>Toplanacak bilgi türleri (ölçümler ve değişkenler)</a:t>
            </a:r>
          </a:p>
          <a:p>
            <a:r>
              <a:rPr lang="tr-TR" dirty="0"/>
              <a:t>Veri türleri (mülakatlar, kayıtlar)</a:t>
            </a:r>
          </a:p>
        </p:txBody>
      </p:sp>
      <p:sp>
        <p:nvSpPr>
          <p:cNvPr id="5" name="Metin Yer Tutucusu 4">
            <a:extLst>
              <a:ext uri="{FF2B5EF4-FFF2-40B4-BE49-F238E27FC236}">
                <a16:creationId xmlns:a16="http://schemas.microsoft.com/office/drawing/2014/main" id="{8A8FA8EF-574C-4B19-BD67-4A7452B6627E}"/>
              </a:ext>
            </a:extLst>
          </p:cNvPr>
          <p:cNvSpPr>
            <a:spLocks noGrp="1"/>
          </p:cNvSpPr>
          <p:nvPr>
            <p:ph type="body" sz="quarter" idx="3"/>
          </p:nvPr>
        </p:nvSpPr>
        <p:spPr/>
        <p:txBody>
          <a:bodyPr/>
          <a:lstStyle/>
          <a:p>
            <a:r>
              <a:rPr lang="tr-TR" dirty="0"/>
              <a:t>Analiz Yöntemleri</a:t>
            </a:r>
          </a:p>
        </p:txBody>
      </p:sp>
      <p:sp>
        <p:nvSpPr>
          <p:cNvPr id="6" name="İçerik Yer Tutucusu 5">
            <a:extLst>
              <a:ext uri="{FF2B5EF4-FFF2-40B4-BE49-F238E27FC236}">
                <a16:creationId xmlns:a16="http://schemas.microsoft.com/office/drawing/2014/main" id="{421E0DAD-C236-4532-8B81-3337CFBA52BC}"/>
              </a:ext>
            </a:extLst>
          </p:cNvPr>
          <p:cNvSpPr>
            <a:spLocks noGrp="1"/>
          </p:cNvSpPr>
          <p:nvPr>
            <p:ph sz="quarter" idx="4"/>
          </p:nvPr>
        </p:nvSpPr>
        <p:spPr/>
        <p:txBody>
          <a:bodyPr/>
          <a:lstStyle/>
          <a:p>
            <a:r>
              <a:rPr lang="tr-TR" dirty="0"/>
              <a:t>Veri organizasyonu süreçleri (ses dosyalarını transkript etme)</a:t>
            </a:r>
          </a:p>
          <a:p>
            <a:r>
              <a:rPr lang="tr-TR" dirty="0"/>
              <a:t>Temel veri analiz süreçleri (nitel veriyi kodlama)</a:t>
            </a:r>
          </a:p>
          <a:p>
            <a:r>
              <a:rPr lang="tr-TR" dirty="0"/>
              <a:t>Daha gelişmiş veri analiz süreçleri (kıyaslama)</a:t>
            </a:r>
          </a:p>
          <a:p>
            <a:r>
              <a:rPr lang="tr-TR" dirty="0"/>
              <a:t>Kullanılabilecek yazılımlar (SPSS)</a:t>
            </a:r>
          </a:p>
        </p:txBody>
      </p:sp>
    </p:spTree>
    <p:extLst>
      <p:ext uri="{BB962C8B-B14F-4D97-AF65-F5344CB8AC3E}">
        <p14:creationId xmlns:p14="http://schemas.microsoft.com/office/powerpoint/2010/main" val="4370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F402E7-07FE-4E2D-BF33-71E799A644B0}"/>
              </a:ext>
            </a:extLst>
          </p:cNvPr>
          <p:cNvSpPr>
            <a:spLocks noGrp="1"/>
          </p:cNvSpPr>
          <p:nvPr>
            <p:ph type="title"/>
          </p:nvPr>
        </p:nvSpPr>
        <p:spPr/>
        <p:txBody>
          <a:bodyPr>
            <a:normAutofit fontScale="90000"/>
          </a:bodyPr>
          <a:lstStyle/>
          <a:p>
            <a:r>
              <a:rPr lang="tr-TR" dirty="0"/>
              <a:t>5. Projenizde karma yöntem araştırma kullanma gerekçelerini tanımlama</a:t>
            </a:r>
          </a:p>
        </p:txBody>
      </p:sp>
      <p:sp>
        <p:nvSpPr>
          <p:cNvPr id="3" name="İçerik Yer Tutucusu 2">
            <a:extLst>
              <a:ext uri="{FF2B5EF4-FFF2-40B4-BE49-F238E27FC236}">
                <a16:creationId xmlns:a16="http://schemas.microsoft.com/office/drawing/2014/main" id="{69A0BC17-A24E-4FAD-A2B4-85686C8D40AE}"/>
              </a:ext>
            </a:extLst>
          </p:cNvPr>
          <p:cNvSpPr>
            <a:spLocks noGrp="1"/>
          </p:cNvSpPr>
          <p:nvPr>
            <p:ph idx="1"/>
          </p:nvPr>
        </p:nvSpPr>
        <p:spPr>
          <a:xfrm>
            <a:off x="1471948" y="2458702"/>
            <a:ext cx="9791700" cy="4351338"/>
          </a:xfrm>
        </p:spPr>
        <p:txBody>
          <a:bodyPr/>
          <a:lstStyle/>
          <a:p>
            <a:r>
              <a:rPr lang="tr-TR" dirty="0"/>
              <a:t>Bir karma yöntem araştırması yapmayı planlıyorsanız karma yöntem araştırmalarını kullanmak için genel gerekçe belirlemeli ve bunu araştırmanızda açıkça yazmalısınız.</a:t>
            </a:r>
          </a:p>
        </p:txBody>
      </p:sp>
    </p:spTree>
    <p:extLst>
      <p:ext uri="{BB962C8B-B14F-4D97-AF65-F5344CB8AC3E}">
        <p14:creationId xmlns:p14="http://schemas.microsoft.com/office/powerpoint/2010/main" val="16787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1F9159-606C-4ACF-8BAB-A2F83AE504E0}"/>
              </a:ext>
            </a:extLst>
          </p:cNvPr>
          <p:cNvSpPr>
            <a:spLocks noGrp="1"/>
          </p:cNvSpPr>
          <p:nvPr>
            <p:ph type="title"/>
          </p:nvPr>
        </p:nvSpPr>
        <p:spPr/>
        <p:txBody>
          <a:bodyPr>
            <a:normAutofit fontScale="90000"/>
          </a:bodyPr>
          <a:lstStyle/>
          <a:p>
            <a:r>
              <a:rPr lang="tr-TR" dirty="0"/>
              <a:t>6. Dahil edilecek dünya görüşünü ve teoriyi belirleme</a:t>
            </a:r>
          </a:p>
        </p:txBody>
      </p:sp>
      <p:sp>
        <p:nvSpPr>
          <p:cNvPr id="3" name="İçerik Yer Tutucusu 2">
            <a:extLst>
              <a:ext uri="{FF2B5EF4-FFF2-40B4-BE49-F238E27FC236}">
                <a16:creationId xmlns:a16="http://schemas.microsoft.com/office/drawing/2014/main" id="{2CA4C805-C585-4703-843D-37FA988C1EBD}"/>
              </a:ext>
            </a:extLst>
          </p:cNvPr>
          <p:cNvSpPr>
            <a:spLocks noGrp="1"/>
          </p:cNvSpPr>
          <p:nvPr>
            <p:ph idx="1"/>
          </p:nvPr>
        </p:nvSpPr>
        <p:spPr/>
        <p:txBody>
          <a:bodyPr/>
          <a:lstStyle/>
          <a:p>
            <a:r>
              <a:rPr lang="tr-TR" dirty="0"/>
              <a:t>Kuramlar temel olarak araştırmanın nicel tarafını şekillendirir ve hangi soruların sorulması gerektiğini belirlemeye yardımcı olur.</a:t>
            </a:r>
          </a:p>
          <a:p>
            <a:r>
              <a:rPr lang="tr-TR" dirty="0"/>
              <a:t>Nitel araştırmada kuramlar çalışmanın başlangıcında şekillendirilmiş olabilir veya veri toplama yoluyla ortaya çıkabilir.</a:t>
            </a:r>
          </a:p>
          <a:p>
            <a:r>
              <a:rPr lang="tr-TR" dirty="0"/>
              <a:t>Karma yöntem araştırmalarında herhangi bir aşamayı kuramın nasıl şekillendirdiğini açıklamak yararlıdır.</a:t>
            </a:r>
          </a:p>
        </p:txBody>
      </p:sp>
    </p:spTree>
    <p:extLst>
      <p:ext uri="{BB962C8B-B14F-4D97-AF65-F5344CB8AC3E}">
        <p14:creationId xmlns:p14="http://schemas.microsoft.com/office/powerpoint/2010/main" val="52247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53545E-2E75-450C-B2BD-7B905686BEED}"/>
              </a:ext>
            </a:extLst>
          </p:cNvPr>
          <p:cNvSpPr>
            <a:spLocks noGrp="1"/>
          </p:cNvSpPr>
          <p:nvPr>
            <p:ph type="title"/>
          </p:nvPr>
        </p:nvSpPr>
        <p:spPr/>
        <p:txBody>
          <a:bodyPr>
            <a:normAutofit fontScale="90000"/>
          </a:bodyPr>
          <a:lstStyle/>
          <a:p>
            <a:r>
              <a:rPr lang="tr-TR" dirty="0"/>
              <a:t>7. Karma yöntem araştırmasını tanımlama</a:t>
            </a:r>
          </a:p>
        </p:txBody>
      </p:sp>
      <p:sp>
        <p:nvSpPr>
          <p:cNvPr id="3" name="İçerik Yer Tutucusu 2">
            <a:extLst>
              <a:ext uri="{FF2B5EF4-FFF2-40B4-BE49-F238E27FC236}">
                <a16:creationId xmlns:a16="http://schemas.microsoft.com/office/drawing/2014/main" id="{37CC73A6-625C-45C5-A5E8-5D6956B0D73F}"/>
              </a:ext>
            </a:extLst>
          </p:cNvPr>
          <p:cNvSpPr>
            <a:spLocks noGrp="1"/>
          </p:cNvSpPr>
          <p:nvPr>
            <p:ph idx="1"/>
          </p:nvPr>
        </p:nvSpPr>
        <p:spPr/>
        <p:txBody>
          <a:bodyPr/>
          <a:lstStyle/>
          <a:p>
            <a:r>
              <a:rPr lang="tr-TR" dirty="0"/>
              <a:t>Araştırmacı makalesinde kullanacağı yöntemi tanımlamakla başlamalıdır. Bu tanımı yaparken aşağıdaki ifadelerin bulunması gerekir;</a:t>
            </a:r>
          </a:p>
          <a:p>
            <a:pPr lvl="1"/>
            <a:r>
              <a:rPr lang="tr-TR" dirty="0"/>
              <a:t>Sosyal bilimler, sağlık bilimleri ve davranış bilimlerinde çalışma yapmak için bir araştırma yöntemidir.</a:t>
            </a:r>
          </a:p>
          <a:p>
            <a:pPr lvl="1"/>
            <a:r>
              <a:rPr lang="tr-TR" dirty="0"/>
              <a:t>Araştırma sorularına cevap aramak üzere hem nicel hem de nitel verilerin toplanmasını ve analizini içerir.</a:t>
            </a:r>
          </a:p>
          <a:p>
            <a:pPr lvl="1"/>
            <a:r>
              <a:rPr lang="tr-TR" dirty="0"/>
              <a:t>İki veri setini bir araya getirerek veya birleştirerek bütünleştirir.</a:t>
            </a:r>
          </a:p>
          <a:p>
            <a:pPr lvl="1"/>
            <a:r>
              <a:rPr lang="tr-TR" dirty="0"/>
              <a:t>Çalışma yapmak için bu süreçleri, çalışmaya felsefi veya kuramsal bir çerçevenin çizildiği bir planda veya desende bir araya getirir.</a:t>
            </a:r>
          </a:p>
        </p:txBody>
      </p:sp>
    </p:spTree>
    <p:extLst>
      <p:ext uri="{BB962C8B-B14F-4D97-AF65-F5344CB8AC3E}">
        <p14:creationId xmlns:p14="http://schemas.microsoft.com/office/powerpoint/2010/main" val="35546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7E8DDA-BE20-4A41-B372-BDEBC4AEF49E}"/>
              </a:ext>
            </a:extLst>
          </p:cNvPr>
          <p:cNvSpPr>
            <a:spLocks noGrp="1"/>
          </p:cNvSpPr>
          <p:nvPr>
            <p:ph type="title"/>
          </p:nvPr>
        </p:nvSpPr>
        <p:spPr/>
        <p:txBody>
          <a:bodyPr>
            <a:normAutofit/>
          </a:bodyPr>
          <a:lstStyle/>
          <a:p>
            <a:r>
              <a:rPr lang="tr-TR" dirty="0"/>
              <a:t>8. Bir karma yöntem desenini seçme</a:t>
            </a:r>
          </a:p>
        </p:txBody>
      </p:sp>
      <p:sp>
        <p:nvSpPr>
          <p:cNvPr id="3" name="İçerik Yer Tutucusu 2">
            <a:extLst>
              <a:ext uri="{FF2B5EF4-FFF2-40B4-BE49-F238E27FC236}">
                <a16:creationId xmlns:a16="http://schemas.microsoft.com/office/drawing/2014/main" id="{1F5E5696-8FA3-4447-A789-B92BCFD993EC}"/>
              </a:ext>
            </a:extLst>
          </p:cNvPr>
          <p:cNvSpPr>
            <a:spLocks noGrp="1"/>
          </p:cNvSpPr>
          <p:nvPr>
            <p:ph idx="1"/>
          </p:nvPr>
        </p:nvSpPr>
        <p:spPr/>
        <p:txBody>
          <a:bodyPr>
            <a:normAutofit/>
          </a:bodyPr>
          <a:lstStyle/>
          <a:p>
            <a:r>
              <a:rPr lang="tr-TR" dirty="0"/>
              <a:t>En başta temel bir desen belirlemek önemlidir.</a:t>
            </a:r>
          </a:p>
          <a:p>
            <a:pPr lvl="1"/>
            <a:r>
              <a:rPr lang="tr-TR" dirty="0"/>
              <a:t>Temel desenler;</a:t>
            </a:r>
          </a:p>
          <a:p>
            <a:pPr lvl="2"/>
            <a:r>
              <a:rPr lang="tr-TR" dirty="0"/>
              <a:t>Birleştirme desen</a:t>
            </a:r>
          </a:p>
          <a:p>
            <a:pPr lvl="2"/>
            <a:r>
              <a:rPr lang="tr-TR" dirty="0"/>
              <a:t>Açıklayıcı ardışık desen</a:t>
            </a:r>
          </a:p>
          <a:p>
            <a:pPr lvl="2"/>
            <a:r>
              <a:rPr lang="tr-TR" dirty="0"/>
              <a:t>Keşfedici ardışık desen</a:t>
            </a:r>
          </a:p>
          <a:p>
            <a:pPr lvl="1"/>
            <a:r>
              <a:rPr lang="tr-TR" dirty="0"/>
              <a:t>Gelişmiş desenler;</a:t>
            </a:r>
          </a:p>
          <a:p>
            <a:pPr lvl="2"/>
            <a:r>
              <a:rPr lang="tr-TR" dirty="0"/>
              <a:t>Müdahale deseni</a:t>
            </a:r>
          </a:p>
          <a:p>
            <a:pPr lvl="2"/>
            <a:r>
              <a:rPr lang="tr-TR" dirty="0"/>
              <a:t>Sosyal adalet deseni</a:t>
            </a:r>
          </a:p>
          <a:p>
            <a:pPr lvl="2"/>
            <a:r>
              <a:rPr lang="tr-TR" dirty="0"/>
              <a:t>Çok aşamalı değerlendirme deseni</a:t>
            </a:r>
          </a:p>
          <a:p>
            <a:r>
              <a:rPr lang="tr-TR" dirty="0"/>
              <a:t>Seçtiğiniz deseni  neden seçtiğinizi açıklamanız gerekir.</a:t>
            </a:r>
          </a:p>
        </p:txBody>
      </p:sp>
    </p:spTree>
    <p:extLst>
      <p:ext uri="{BB962C8B-B14F-4D97-AF65-F5344CB8AC3E}">
        <p14:creationId xmlns:p14="http://schemas.microsoft.com/office/powerpoint/2010/main" val="37915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99DC27-0E94-4754-A4FC-968FEB49D2C6}"/>
              </a:ext>
            </a:extLst>
          </p:cNvPr>
          <p:cNvSpPr>
            <a:spLocks noGrp="1"/>
          </p:cNvSpPr>
          <p:nvPr>
            <p:ph type="title"/>
          </p:nvPr>
        </p:nvSpPr>
        <p:spPr/>
        <p:txBody>
          <a:bodyPr>
            <a:normAutofit/>
          </a:bodyPr>
          <a:lstStyle/>
          <a:p>
            <a:r>
              <a:rPr lang="tr-TR" dirty="0"/>
              <a:t>9. Deseninizin şemasını çizme</a:t>
            </a:r>
          </a:p>
        </p:txBody>
      </p:sp>
      <p:sp>
        <p:nvSpPr>
          <p:cNvPr id="3" name="İçerik Yer Tutucusu 2">
            <a:extLst>
              <a:ext uri="{FF2B5EF4-FFF2-40B4-BE49-F238E27FC236}">
                <a16:creationId xmlns:a16="http://schemas.microsoft.com/office/drawing/2014/main" id="{6D090409-9859-4D37-BA55-72DD97397D2D}"/>
              </a:ext>
            </a:extLst>
          </p:cNvPr>
          <p:cNvSpPr>
            <a:spLocks noGrp="1"/>
          </p:cNvSpPr>
          <p:nvPr>
            <p:ph idx="1"/>
          </p:nvPr>
        </p:nvSpPr>
        <p:spPr>
          <a:xfrm>
            <a:off x="1562100" y="1516532"/>
            <a:ext cx="9791700" cy="4351338"/>
          </a:xfrm>
        </p:spPr>
        <p:txBody>
          <a:bodyPr/>
          <a:lstStyle/>
          <a:p>
            <a:r>
              <a:rPr lang="tr-TR" dirty="0"/>
              <a:t>Her bir desen için çizilebilecek diyagramlar vardır.</a:t>
            </a:r>
          </a:p>
        </p:txBody>
      </p:sp>
      <p:pic>
        <p:nvPicPr>
          <p:cNvPr id="7" name="Resim 6">
            <a:extLst>
              <a:ext uri="{FF2B5EF4-FFF2-40B4-BE49-F238E27FC236}">
                <a16:creationId xmlns:a16="http://schemas.microsoft.com/office/drawing/2014/main" id="{D8B4AB31-D0BD-4494-BBE9-ACFC1A3C7997}"/>
              </a:ext>
            </a:extLst>
          </p:cNvPr>
          <p:cNvPicPr>
            <a:picLocks noChangeAspect="1"/>
          </p:cNvPicPr>
          <p:nvPr/>
        </p:nvPicPr>
        <p:blipFill>
          <a:blip r:embed="rId2"/>
          <a:stretch>
            <a:fillRect/>
          </a:stretch>
        </p:blipFill>
        <p:spPr>
          <a:xfrm>
            <a:off x="125703" y="2095500"/>
            <a:ext cx="5206533" cy="4583738"/>
          </a:xfrm>
          <a:prstGeom prst="rect">
            <a:avLst/>
          </a:prstGeom>
        </p:spPr>
      </p:pic>
      <p:pic>
        <p:nvPicPr>
          <p:cNvPr id="9" name="Resim 8">
            <a:extLst>
              <a:ext uri="{FF2B5EF4-FFF2-40B4-BE49-F238E27FC236}">
                <a16:creationId xmlns:a16="http://schemas.microsoft.com/office/drawing/2014/main" id="{BDE11D21-F6FC-4D4B-86D4-20913936B885}"/>
              </a:ext>
            </a:extLst>
          </p:cNvPr>
          <p:cNvPicPr>
            <a:picLocks noChangeAspect="1"/>
          </p:cNvPicPr>
          <p:nvPr/>
        </p:nvPicPr>
        <p:blipFill>
          <a:blip r:embed="rId3"/>
          <a:stretch>
            <a:fillRect/>
          </a:stretch>
        </p:blipFill>
        <p:spPr>
          <a:xfrm>
            <a:off x="5420164" y="2095498"/>
            <a:ext cx="6644389" cy="4583739"/>
          </a:xfrm>
          <a:prstGeom prst="rect">
            <a:avLst/>
          </a:prstGeom>
        </p:spPr>
      </p:pic>
    </p:spTree>
    <p:extLst>
      <p:ext uri="{BB962C8B-B14F-4D97-AF65-F5344CB8AC3E}">
        <p14:creationId xmlns:p14="http://schemas.microsoft.com/office/powerpoint/2010/main" val="34900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37FD98-C2E2-47DF-B60C-A70314E7805B}"/>
              </a:ext>
            </a:extLst>
          </p:cNvPr>
          <p:cNvSpPr>
            <a:spLocks noGrp="1"/>
          </p:cNvSpPr>
          <p:nvPr>
            <p:ph type="title"/>
          </p:nvPr>
        </p:nvSpPr>
        <p:spPr/>
        <p:txBody>
          <a:bodyPr>
            <a:normAutofit fontScale="90000"/>
          </a:bodyPr>
          <a:lstStyle/>
          <a:p>
            <a:r>
              <a:rPr lang="tr-TR" dirty="0"/>
              <a:t>10. Çalışmanızdaki metodolojik ve geçerlik sorunlarını düşünme</a:t>
            </a:r>
          </a:p>
        </p:txBody>
      </p:sp>
      <p:sp>
        <p:nvSpPr>
          <p:cNvPr id="3" name="İçerik Yer Tutucusu 2">
            <a:extLst>
              <a:ext uri="{FF2B5EF4-FFF2-40B4-BE49-F238E27FC236}">
                <a16:creationId xmlns:a16="http://schemas.microsoft.com/office/drawing/2014/main" id="{47734752-8E4C-49AB-BDC5-6A2172913F04}"/>
              </a:ext>
            </a:extLst>
          </p:cNvPr>
          <p:cNvSpPr>
            <a:spLocks noGrp="1"/>
          </p:cNvSpPr>
          <p:nvPr>
            <p:ph idx="1"/>
          </p:nvPr>
        </p:nvSpPr>
        <p:spPr/>
        <p:txBody>
          <a:bodyPr/>
          <a:lstStyle/>
          <a:p>
            <a:r>
              <a:rPr lang="tr-TR" dirty="0"/>
              <a:t>Araştırmacının karma yöntem çalışmasını tehdit eden geçerlik tehditlerini düşünmesi gerekir.</a:t>
            </a:r>
          </a:p>
          <a:p>
            <a:pPr lvl="1"/>
            <a:r>
              <a:rPr lang="tr-TR" dirty="0"/>
              <a:t>Nitel ve nicel veriler için eşit gruplar kullanıldı mı?</a:t>
            </a:r>
          </a:p>
          <a:p>
            <a:pPr lvl="1"/>
            <a:r>
              <a:rPr lang="tr-TR" dirty="0"/>
              <a:t>İki analiz sonucunu nasıl birleştirdiniz?</a:t>
            </a:r>
          </a:p>
          <a:p>
            <a:pPr lvl="1"/>
            <a:r>
              <a:rPr lang="tr-TR" dirty="0"/>
              <a:t>Birbirine zıt sonuçları nasıl açıkladınız?</a:t>
            </a:r>
          </a:p>
          <a:p>
            <a:pPr marL="457200" lvl="1" indent="0">
              <a:buNone/>
            </a:pPr>
            <a:r>
              <a:rPr lang="tr-TR" dirty="0"/>
              <a:t>Bu sorulara bağlı olarak desendeki tehditler ortaya çıkabilir.</a:t>
            </a:r>
          </a:p>
        </p:txBody>
      </p:sp>
    </p:spTree>
    <p:extLst>
      <p:ext uri="{BB962C8B-B14F-4D97-AF65-F5344CB8AC3E}">
        <p14:creationId xmlns:p14="http://schemas.microsoft.com/office/powerpoint/2010/main" val="146693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AA75B-9B32-4BF2-BF69-9CFD434FD57B}"/>
              </a:ext>
            </a:extLst>
          </p:cNvPr>
          <p:cNvSpPr>
            <a:spLocks noGrp="1"/>
          </p:cNvSpPr>
          <p:nvPr>
            <p:ph type="title"/>
          </p:nvPr>
        </p:nvSpPr>
        <p:spPr/>
        <p:txBody>
          <a:bodyPr>
            <a:normAutofit fontScale="90000"/>
          </a:bodyPr>
          <a:lstStyle/>
          <a:p>
            <a:r>
              <a:rPr lang="tr-TR" dirty="0"/>
              <a:t>11. Bir karma yöntem araştırması amacı yazma</a:t>
            </a:r>
          </a:p>
        </p:txBody>
      </p:sp>
      <p:sp>
        <p:nvSpPr>
          <p:cNvPr id="3" name="İçerik Yer Tutucusu 2">
            <a:extLst>
              <a:ext uri="{FF2B5EF4-FFF2-40B4-BE49-F238E27FC236}">
                <a16:creationId xmlns:a16="http://schemas.microsoft.com/office/drawing/2014/main" id="{62D98740-3B34-44F8-8249-166BAFB7E3E9}"/>
              </a:ext>
            </a:extLst>
          </p:cNvPr>
          <p:cNvSpPr>
            <a:spLocks noGrp="1"/>
          </p:cNvSpPr>
          <p:nvPr>
            <p:ph idx="1"/>
          </p:nvPr>
        </p:nvSpPr>
        <p:spPr/>
        <p:txBody>
          <a:bodyPr/>
          <a:lstStyle/>
          <a:p>
            <a:r>
              <a:rPr lang="tr-TR" dirty="0"/>
              <a:t>Bir paragrafta, bu çalışmada neyi başarmak istediğinizi, kullanacağınız desen türü ve tanımını, nicel ve nitel veri toplama ve analiz yöntemleri ve karma yöntem araştırma kullanma gerekçenizi anlatmanız gerekir.</a:t>
            </a:r>
          </a:p>
        </p:txBody>
      </p:sp>
    </p:spTree>
    <p:extLst>
      <p:ext uri="{BB962C8B-B14F-4D97-AF65-F5344CB8AC3E}">
        <p14:creationId xmlns:p14="http://schemas.microsoft.com/office/powerpoint/2010/main" val="263693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A000F6-F717-474E-B09A-7B0F5DB8265C}"/>
              </a:ext>
            </a:extLst>
          </p:cNvPr>
          <p:cNvSpPr>
            <a:spLocks noGrp="1"/>
          </p:cNvSpPr>
          <p:nvPr>
            <p:ph type="title"/>
          </p:nvPr>
        </p:nvSpPr>
        <p:spPr/>
        <p:txBody>
          <a:bodyPr>
            <a:normAutofit fontScale="90000"/>
          </a:bodyPr>
          <a:lstStyle/>
          <a:p>
            <a:r>
              <a:rPr lang="tr-TR" dirty="0"/>
              <a:t>12. Deseninizle uyumlu araştırma soruları (nicel, nitel ve karma) ekleme</a:t>
            </a:r>
          </a:p>
        </p:txBody>
      </p:sp>
      <p:sp>
        <p:nvSpPr>
          <p:cNvPr id="3" name="İçerik Yer Tutucusu 2">
            <a:extLst>
              <a:ext uri="{FF2B5EF4-FFF2-40B4-BE49-F238E27FC236}">
                <a16:creationId xmlns:a16="http://schemas.microsoft.com/office/drawing/2014/main" id="{6DEE8497-5665-4EF5-A438-9BB4D590923F}"/>
              </a:ext>
            </a:extLst>
          </p:cNvPr>
          <p:cNvSpPr>
            <a:spLocks noGrp="1"/>
          </p:cNvSpPr>
          <p:nvPr>
            <p:ph idx="1"/>
          </p:nvPr>
        </p:nvSpPr>
        <p:spPr/>
        <p:txBody>
          <a:bodyPr/>
          <a:lstStyle/>
          <a:p>
            <a:endParaRPr lang="tr-TR" dirty="0"/>
          </a:p>
          <a:p>
            <a:r>
              <a:rPr lang="tr-TR" dirty="0"/>
              <a:t>Üç tür soru hazırlanması gerekir; </a:t>
            </a:r>
          </a:p>
          <a:p>
            <a:pPr lvl="1"/>
            <a:r>
              <a:rPr lang="tr-TR" dirty="0"/>
              <a:t>nicel sorular veya hipotezler, </a:t>
            </a:r>
          </a:p>
          <a:p>
            <a:pPr lvl="1"/>
            <a:r>
              <a:rPr lang="tr-TR" dirty="0"/>
              <a:t>nitel sorular,</a:t>
            </a:r>
          </a:p>
          <a:p>
            <a:pPr lvl="1"/>
            <a:r>
              <a:rPr lang="tr-TR" dirty="0"/>
              <a:t>karma yöntem soruları.</a:t>
            </a:r>
          </a:p>
        </p:txBody>
      </p:sp>
    </p:spTree>
    <p:extLst>
      <p:ext uri="{BB962C8B-B14F-4D97-AF65-F5344CB8AC3E}">
        <p14:creationId xmlns:p14="http://schemas.microsoft.com/office/powerpoint/2010/main" val="183484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231B16-0B39-4DB6-804C-6A34148F0A81}"/>
              </a:ext>
            </a:extLst>
          </p:cNvPr>
          <p:cNvSpPr>
            <a:spLocks noGrp="1"/>
          </p:cNvSpPr>
          <p:nvPr>
            <p:ph type="title"/>
          </p:nvPr>
        </p:nvSpPr>
        <p:spPr/>
        <p:txBody>
          <a:bodyPr>
            <a:normAutofit/>
          </a:bodyPr>
          <a:lstStyle/>
          <a:p>
            <a:r>
              <a:rPr lang="tr-TR" dirty="0"/>
              <a:t>Karma Yöntem Desenleri</a:t>
            </a:r>
          </a:p>
        </p:txBody>
      </p:sp>
      <p:sp>
        <p:nvSpPr>
          <p:cNvPr id="3" name="İçerik Yer Tutucusu 2">
            <a:extLst>
              <a:ext uri="{FF2B5EF4-FFF2-40B4-BE49-F238E27FC236}">
                <a16:creationId xmlns:a16="http://schemas.microsoft.com/office/drawing/2014/main" id="{AB741C50-D0E5-4D4E-BBF3-2757094B3A68}"/>
              </a:ext>
            </a:extLst>
          </p:cNvPr>
          <p:cNvSpPr>
            <a:spLocks noGrp="1"/>
          </p:cNvSpPr>
          <p:nvPr>
            <p:ph idx="1"/>
          </p:nvPr>
        </p:nvSpPr>
        <p:spPr/>
        <p:txBody>
          <a:bodyPr/>
          <a:lstStyle/>
          <a:p>
            <a:r>
              <a:rPr lang="tr-TR" dirty="0"/>
              <a:t>Temel karma yöntem desenleri;</a:t>
            </a:r>
          </a:p>
          <a:p>
            <a:pPr lvl="1"/>
            <a:r>
              <a:rPr lang="tr-TR" dirty="0"/>
              <a:t>Birleştirme (çeşitleme) deseni</a:t>
            </a:r>
          </a:p>
          <a:p>
            <a:pPr lvl="1"/>
            <a:r>
              <a:rPr lang="tr-TR" dirty="0"/>
              <a:t>Açıklayıcı ardışık desen</a:t>
            </a:r>
          </a:p>
          <a:p>
            <a:pPr lvl="1"/>
            <a:r>
              <a:rPr lang="tr-TR" dirty="0"/>
              <a:t>Keşfedici ardışık desen</a:t>
            </a:r>
          </a:p>
          <a:p>
            <a:r>
              <a:rPr lang="tr-TR" dirty="0"/>
              <a:t>Gelişmiş desenler;</a:t>
            </a:r>
          </a:p>
          <a:p>
            <a:pPr lvl="1"/>
            <a:r>
              <a:rPr lang="tr-TR" dirty="0"/>
              <a:t>Müdahale deseni</a:t>
            </a:r>
          </a:p>
          <a:p>
            <a:pPr lvl="1"/>
            <a:r>
              <a:rPr lang="tr-TR" dirty="0"/>
              <a:t>Sosyal adalet deseni</a:t>
            </a:r>
          </a:p>
          <a:p>
            <a:pPr lvl="1"/>
            <a:r>
              <a:rPr lang="tr-TR" dirty="0"/>
              <a:t>Çok aşamalı değerlendirme deseni</a:t>
            </a:r>
          </a:p>
          <a:p>
            <a:endParaRPr lang="tr-TR" dirty="0"/>
          </a:p>
        </p:txBody>
      </p:sp>
    </p:spTree>
    <p:extLst>
      <p:ext uri="{BB962C8B-B14F-4D97-AF65-F5344CB8AC3E}">
        <p14:creationId xmlns:p14="http://schemas.microsoft.com/office/powerpoint/2010/main" val="30946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a:t>İçerik</a:t>
            </a:r>
          </a:p>
        </p:txBody>
      </p:sp>
      <p:sp>
        <p:nvSpPr>
          <p:cNvPr id="14" name="İçerik Yer Tutucusu 13"/>
          <p:cNvSpPr>
            <a:spLocks noGrp="1"/>
          </p:cNvSpPr>
          <p:nvPr>
            <p:ph idx="1"/>
          </p:nvPr>
        </p:nvSpPr>
        <p:spPr/>
        <p:txBody>
          <a:bodyPr rtlCol="0">
            <a:normAutofit lnSpcReduction="10000"/>
          </a:bodyPr>
          <a:lstStyle/>
          <a:p>
            <a:pPr lvl="0"/>
            <a:r>
              <a:rPr lang="tr-TR" dirty="0"/>
              <a:t>Karma Yöntem Nedir?</a:t>
            </a:r>
          </a:p>
          <a:p>
            <a:pPr lvl="0"/>
            <a:r>
              <a:rPr lang="tr-TR" dirty="0"/>
              <a:t>Karma Yöntemler Ne Değildir?</a:t>
            </a:r>
          </a:p>
          <a:p>
            <a:pPr lvl="0"/>
            <a:r>
              <a:rPr lang="tr-TR" dirty="0"/>
              <a:t>Karma Yöntem Araştırmalarının Temel Özellikleri</a:t>
            </a:r>
          </a:p>
          <a:p>
            <a:pPr lvl="0"/>
            <a:r>
              <a:rPr lang="tr-TR" dirty="0"/>
              <a:t>Karma Yöntem Araştırma Tasarım Adımları</a:t>
            </a:r>
          </a:p>
          <a:p>
            <a:pPr lvl="0"/>
            <a:r>
              <a:rPr lang="tr-TR" dirty="0"/>
              <a:t>Karma Yöntem Desenleri</a:t>
            </a:r>
          </a:p>
          <a:p>
            <a:pPr lvl="0"/>
            <a:r>
              <a:rPr lang="tr-TR" dirty="0"/>
              <a:t>Karma Yöntem Çalışmasına Giriş</a:t>
            </a:r>
          </a:p>
          <a:p>
            <a:pPr lvl="0"/>
            <a:r>
              <a:rPr lang="tr-TR" dirty="0"/>
              <a:t>Araştırma Süreçleri Nasıl </a:t>
            </a:r>
            <a:r>
              <a:rPr lang="tr-TR" dirty="0" err="1"/>
              <a:t>Şematize</a:t>
            </a:r>
            <a:r>
              <a:rPr lang="tr-TR" dirty="0"/>
              <a:t> Edilir</a:t>
            </a:r>
          </a:p>
          <a:p>
            <a:pPr lvl="0"/>
            <a:r>
              <a:rPr lang="tr-TR" dirty="0"/>
              <a:t>Karma Yöntem Araştırmalarda Örnekleme</a:t>
            </a:r>
          </a:p>
          <a:p>
            <a:pPr lvl="0"/>
            <a:r>
              <a:rPr lang="tr-TR" dirty="0"/>
              <a:t>Karma Yöntem Araştırmalarda Bulguları Birleştirme</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804659-A052-4568-AD66-F065F01996FE}"/>
              </a:ext>
            </a:extLst>
          </p:cNvPr>
          <p:cNvSpPr>
            <a:spLocks noGrp="1"/>
          </p:cNvSpPr>
          <p:nvPr>
            <p:ph type="title"/>
          </p:nvPr>
        </p:nvSpPr>
        <p:spPr/>
        <p:txBody>
          <a:bodyPr/>
          <a:lstStyle/>
          <a:p>
            <a:r>
              <a:rPr lang="tr-TR" dirty="0"/>
              <a:t>Temel Karma Yöntem Desenleri</a:t>
            </a:r>
          </a:p>
        </p:txBody>
      </p:sp>
      <p:sp>
        <p:nvSpPr>
          <p:cNvPr id="3" name="İçerik Yer Tutucusu 2">
            <a:extLst>
              <a:ext uri="{FF2B5EF4-FFF2-40B4-BE49-F238E27FC236}">
                <a16:creationId xmlns:a16="http://schemas.microsoft.com/office/drawing/2014/main" id="{7B830D9C-96CF-4D81-A867-D6C3D51DB898}"/>
              </a:ext>
            </a:extLst>
          </p:cNvPr>
          <p:cNvSpPr>
            <a:spLocks noGrp="1"/>
          </p:cNvSpPr>
          <p:nvPr>
            <p:ph idx="1"/>
          </p:nvPr>
        </p:nvSpPr>
        <p:spPr/>
        <p:txBody>
          <a:bodyPr/>
          <a:lstStyle/>
          <a:p>
            <a:pPr marL="0" indent="0">
              <a:buNone/>
            </a:pPr>
            <a:r>
              <a:rPr lang="tr-TR" b="1" dirty="0"/>
              <a:t>* Birleştirme (çeşitleme) Deseni : </a:t>
            </a:r>
            <a:r>
              <a:rPr lang="tr-TR" dirty="0"/>
              <a:t>nitel ve nicel verilerin ayrı toplanmasını ve analizini içerir. Birleştirme desenin amacı nitel ve nicel araştırma verilerinin analizinden elde edilen sonuçları birleştirmektir.</a:t>
            </a:r>
          </a:p>
          <a:p>
            <a:pPr marL="0" indent="0">
              <a:buNone/>
            </a:pPr>
            <a:r>
              <a:rPr lang="tr-TR" b="1" dirty="0"/>
              <a:t>* Açıklayıcı ardışık desen: </a:t>
            </a:r>
            <a:r>
              <a:rPr lang="tr-TR" dirty="0"/>
              <a:t>amacı nicel aşama ile başlayıp, ikinci aşamada nicel sonuçları açıklamak için nitel çalışma yürütmektir.</a:t>
            </a:r>
          </a:p>
          <a:p>
            <a:pPr marL="0" indent="0">
              <a:buNone/>
            </a:pPr>
            <a:r>
              <a:rPr lang="tr-TR" b="1" dirty="0"/>
              <a:t>* Keşfedici ardışık desen: </a:t>
            </a:r>
            <a:r>
              <a:rPr lang="tr-TR" dirty="0"/>
              <a:t>amacı araştırma problemini ilk olarak nitel veri toplama ve analizi ile keşfedip inceleyerek bir veri toplama aracı veya müdahale programı geliştirmek ve üçüncü bir nicel aşama ile ikinci aşamayı takip etmektir.</a:t>
            </a:r>
          </a:p>
          <a:p>
            <a:pPr marL="0" indent="0">
              <a:buNone/>
            </a:pPr>
            <a:endParaRPr lang="tr-TR" dirty="0"/>
          </a:p>
        </p:txBody>
      </p:sp>
    </p:spTree>
    <p:extLst>
      <p:ext uri="{BB962C8B-B14F-4D97-AF65-F5344CB8AC3E}">
        <p14:creationId xmlns:p14="http://schemas.microsoft.com/office/powerpoint/2010/main" val="41510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BCAC17E-FDE3-4899-A9D1-74F9783D17B6}"/>
              </a:ext>
            </a:extLst>
          </p:cNvPr>
          <p:cNvSpPr>
            <a:spLocks noGrp="1"/>
          </p:cNvSpPr>
          <p:nvPr>
            <p:ph type="title"/>
          </p:nvPr>
        </p:nvSpPr>
        <p:spPr/>
        <p:txBody>
          <a:bodyPr/>
          <a:lstStyle/>
          <a:p>
            <a:r>
              <a:rPr lang="tr-TR" dirty="0"/>
              <a:t>Gelişmiş Karma Yöntem Desenleri</a:t>
            </a:r>
          </a:p>
        </p:txBody>
      </p:sp>
      <p:sp>
        <p:nvSpPr>
          <p:cNvPr id="3" name="İçerik Yer Tutucusu 2">
            <a:extLst>
              <a:ext uri="{FF2B5EF4-FFF2-40B4-BE49-F238E27FC236}">
                <a16:creationId xmlns:a16="http://schemas.microsoft.com/office/drawing/2014/main" id="{38EA1CB0-D1B0-4660-8263-EB957A769307}"/>
              </a:ext>
            </a:extLst>
          </p:cNvPr>
          <p:cNvSpPr>
            <a:spLocks noGrp="1"/>
          </p:cNvSpPr>
          <p:nvPr>
            <p:ph idx="1"/>
          </p:nvPr>
        </p:nvSpPr>
        <p:spPr/>
        <p:txBody>
          <a:bodyPr>
            <a:normAutofit lnSpcReduction="10000"/>
          </a:bodyPr>
          <a:lstStyle/>
          <a:p>
            <a:pPr marL="0" indent="0">
              <a:buNone/>
            </a:pPr>
            <a:r>
              <a:rPr lang="tr-TR" b="1" dirty="0"/>
              <a:t>Müdahale deseni: </a:t>
            </a:r>
            <a:r>
              <a:rPr lang="tr-TR" dirty="0"/>
              <a:t>Temel desenlerin birisine ilave yapılmaktadır. Bu desenin amacı, bir deney veya müdahale deneme programı yürütülmesi yoluyla buna nitel veriyi ekleyerek bir araştırma problemini çalışmaktır.</a:t>
            </a:r>
          </a:p>
          <a:p>
            <a:pPr marL="0" indent="0">
              <a:buNone/>
            </a:pPr>
            <a:r>
              <a:rPr lang="tr-TR" b="1" dirty="0"/>
              <a:t>Sosyal adalet deseni: </a:t>
            </a:r>
            <a:r>
              <a:rPr lang="tr-TR" dirty="0"/>
              <a:t>Amacı araştırma süreci boyunca araştırma problemini genel sosyal adalet yapısı içerisinde incelemektir. Araştırmacı bu yapıyı karma yöntem araştırması boyunca kullanarak bir temel desene dahil eder.</a:t>
            </a:r>
          </a:p>
          <a:p>
            <a:pPr marL="0" indent="0">
              <a:buNone/>
            </a:pPr>
            <a:r>
              <a:rPr lang="tr-TR" b="1" dirty="0"/>
              <a:t>Çok aşamalı değerlendirme deseni: </a:t>
            </a:r>
            <a:r>
              <a:rPr lang="tr-TR" dirty="0"/>
              <a:t>Amacı bir ortamda uygulanan faaliyetlerin veya bir programın zaman içerisindeki başarısını değerlendirmek için bir çalışma yürütmektir.</a:t>
            </a:r>
          </a:p>
          <a:p>
            <a:pPr marL="0" indent="0">
              <a:buNone/>
            </a:pPr>
            <a:endParaRPr lang="tr-TR" dirty="0"/>
          </a:p>
        </p:txBody>
      </p:sp>
    </p:spTree>
    <p:extLst>
      <p:ext uri="{BB962C8B-B14F-4D97-AF65-F5344CB8AC3E}">
        <p14:creationId xmlns:p14="http://schemas.microsoft.com/office/powerpoint/2010/main" val="16661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911C08-070D-4BBF-92D5-67377095D6D4}"/>
              </a:ext>
            </a:extLst>
          </p:cNvPr>
          <p:cNvSpPr>
            <a:spLocks noGrp="1"/>
          </p:cNvSpPr>
          <p:nvPr>
            <p:ph type="title"/>
          </p:nvPr>
        </p:nvSpPr>
        <p:spPr/>
        <p:txBody>
          <a:bodyPr>
            <a:normAutofit fontScale="90000"/>
          </a:bodyPr>
          <a:lstStyle/>
          <a:p>
            <a:r>
              <a:rPr lang="tr-TR" dirty="0"/>
              <a:t>Araştırma Süreçleri Nasıl </a:t>
            </a:r>
            <a:r>
              <a:rPr lang="tr-TR" dirty="0" err="1"/>
              <a:t>Şematize</a:t>
            </a:r>
            <a:r>
              <a:rPr lang="tr-TR" dirty="0"/>
              <a:t> Edilir</a:t>
            </a:r>
          </a:p>
        </p:txBody>
      </p:sp>
      <p:sp>
        <p:nvSpPr>
          <p:cNvPr id="3" name="İçerik Yer Tutucusu 2">
            <a:extLst>
              <a:ext uri="{FF2B5EF4-FFF2-40B4-BE49-F238E27FC236}">
                <a16:creationId xmlns:a16="http://schemas.microsoft.com/office/drawing/2014/main" id="{B9735FD3-0CE5-42B2-8854-EF60F831AED9}"/>
              </a:ext>
            </a:extLst>
          </p:cNvPr>
          <p:cNvSpPr>
            <a:spLocks noGrp="1"/>
          </p:cNvSpPr>
          <p:nvPr>
            <p:ph idx="1"/>
          </p:nvPr>
        </p:nvSpPr>
        <p:spPr/>
        <p:txBody>
          <a:bodyPr>
            <a:normAutofit/>
          </a:bodyPr>
          <a:lstStyle/>
          <a:p>
            <a:r>
              <a:rPr lang="tr-TR" dirty="0"/>
              <a:t>Karma yöntem araştırmalarında, araştırma süreçlerinin </a:t>
            </a:r>
            <a:r>
              <a:rPr lang="tr-TR" dirty="0" err="1"/>
              <a:t>şematize</a:t>
            </a:r>
            <a:r>
              <a:rPr lang="tr-TR" dirty="0"/>
              <a:t> edilmesi araştırma süreçlerinin daha rahat anlaşılmasını sağlamaya yönelik bir görselleştirme işlemidir.</a:t>
            </a:r>
          </a:p>
          <a:p>
            <a:r>
              <a:rPr lang="tr-TR" dirty="0"/>
              <a:t>Akış diyagramındaki temel bileşenler;</a:t>
            </a:r>
          </a:p>
          <a:p>
            <a:pPr lvl="1"/>
            <a:r>
              <a:rPr lang="tr-TR" dirty="0"/>
              <a:t>Veri toplama ve analizini belirten kutucuklar</a:t>
            </a:r>
          </a:p>
          <a:p>
            <a:pPr lvl="1"/>
            <a:r>
              <a:rPr lang="tr-TR" dirty="0"/>
              <a:t>Birleştirme ve yorumlamayı belirten döngüler</a:t>
            </a:r>
          </a:p>
          <a:p>
            <a:pPr lvl="1"/>
            <a:r>
              <a:rPr lang="tr-TR" dirty="0"/>
              <a:t>İşlemleri tanımlayan kısa metinler</a:t>
            </a:r>
          </a:p>
          <a:p>
            <a:pPr lvl="1"/>
            <a:r>
              <a:rPr lang="tr-TR" dirty="0"/>
              <a:t>Çıktıları tanımlayan kısa metinler</a:t>
            </a:r>
          </a:p>
          <a:p>
            <a:pPr lvl="1"/>
            <a:r>
              <a:rPr lang="tr-TR" dirty="0"/>
              <a:t>İşlemlerin sırasını gösteren oklar</a:t>
            </a:r>
          </a:p>
        </p:txBody>
      </p:sp>
    </p:spTree>
    <p:extLst>
      <p:ext uri="{BB962C8B-B14F-4D97-AF65-F5344CB8AC3E}">
        <p14:creationId xmlns:p14="http://schemas.microsoft.com/office/powerpoint/2010/main" val="133722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CD1DC9-A53F-447F-A1FA-8FD943428952}"/>
              </a:ext>
            </a:extLst>
          </p:cNvPr>
          <p:cNvSpPr>
            <a:spLocks noGrp="1"/>
          </p:cNvSpPr>
          <p:nvPr>
            <p:ph type="title"/>
          </p:nvPr>
        </p:nvSpPr>
        <p:spPr>
          <a:xfrm>
            <a:off x="1944710" y="365125"/>
            <a:ext cx="9409090" cy="1325563"/>
          </a:xfrm>
        </p:spPr>
        <p:txBody>
          <a:bodyPr>
            <a:normAutofit fontScale="90000"/>
          </a:bodyPr>
          <a:lstStyle/>
          <a:p>
            <a:r>
              <a:rPr lang="tr-TR" dirty="0"/>
              <a:t>Temel Karma Yöntem İçin Akış Diyagramı</a:t>
            </a:r>
          </a:p>
        </p:txBody>
      </p:sp>
      <p:pic>
        <p:nvPicPr>
          <p:cNvPr id="4" name="İçerik Yer Tutucusu 3">
            <a:extLst>
              <a:ext uri="{FF2B5EF4-FFF2-40B4-BE49-F238E27FC236}">
                <a16:creationId xmlns:a16="http://schemas.microsoft.com/office/drawing/2014/main" id="{CBB3EA06-A33E-4692-ACF7-D9806C2375BB}"/>
              </a:ext>
            </a:extLst>
          </p:cNvPr>
          <p:cNvPicPr>
            <a:picLocks noGrp="1" noChangeAspect="1"/>
          </p:cNvPicPr>
          <p:nvPr>
            <p:ph idx="1"/>
          </p:nvPr>
        </p:nvPicPr>
        <p:blipFill>
          <a:blip r:embed="rId2"/>
          <a:stretch>
            <a:fillRect/>
          </a:stretch>
        </p:blipFill>
        <p:spPr>
          <a:xfrm>
            <a:off x="1472484" y="1690688"/>
            <a:ext cx="9667741" cy="4794116"/>
          </a:xfrm>
          <a:prstGeom prst="rect">
            <a:avLst/>
          </a:prstGeom>
        </p:spPr>
      </p:pic>
    </p:spTree>
    <p:extLst>
      <p:ext uri="{BB962C8B-B14F-4D97-AF65-F5344CB8AC3E}">
        <p14:creationId xmlns:p14="http://schemas.microsoft.com/office/powerpoint/2010/main" val="104165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8AC27C-FEA8-4E0C-A885-5CDCEAFDFF54}"/>
              </a:ext>
            </a:extLst>
          </p:cNvPr>
          <p:cNvSpPr>
            <a:spLocks noGrp="1"/>
          </p:cNvSpPr>
          <p:nvPr>
            <p:ph type="title"/>
          </p:nvPr>
        </p:nvSpPr>
        <p:spPr>
          <a:xfrm>
            <a:off x="1562100" y="365125"/>
            <a:ext cx="9791700" cy="1325563"/>
          </a:xfrm>
        </p:spPr>
        <p:txBody>
          <a:bodyPr>
            <a:normAutofit fontScale="90000"/>
          </a:bodyPr>
          <a:lstStyle/>
          <a:p>
            <a:r>
              <a:rPr lang="tr-TR" dirty="0"/>
              <a:t>Gelişmiş Karma Yöntem İçin Akış Diyagramı</a:t>
            </a:r>
          </a:p>
        </p:txBody>
      </p:sp>
      <p:pic>
        <p:nvPicPr>
          <p:cNvPr id="4" name="İçerik Yer Tutucusu 3">
            <a:extLst>
              <a:ext uri="{FF2B5EF4-FFF2-40B4-BE49-F238E27FC236}">
                <a16:creationId xmlns:a16="http://schemas.microsoft.com/office/drawing/2014/main" id="{749E6006-E72F-4CB5-8485-CCE91152B007}"/>
              </a:ext>
            </a:extLst>
          </p:cNvPr>
          <p:cNvPicPr>
            <a:picLocks noGrp="1" noChangeAspect="1"/>
          </p:cNvPicPr>
          <p:nvPr>
            <p:ph idx="1"/>
          </p:nvPr>
        </p:nvPicPr>
        <p:blipFill>
          <a:blip r:embed="rId2"/>
          <a:stretch>
            <a:fillRect/>
          </a:stretch>
        </p:blipFill>
        <p:spPr>
          <a:xfrm>
            <a:off x="1562100" y="1825624"/>
            <a:ext cx="9791699" cy="4806995"/>
          </a:xfrm>
          <a:prstGeom prst="rect">
            <a:avLst/>
          </a:prstGeom>
        </p:spPr>
      </p:pic>
    </p:spTree>
    <p:extLst>
      <p:ext uri="{BB962C8B-B14F-4D97-AF65-F5344CB8AC3E}">
        <p14:creationId xmlns:p14="http://schemas.microsoft.com/office/powerpoint/2010/main" val="37115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522B94-AF09-482E-895E-876DCA1E90AC}"/>
              </a:ext>
            </a:extLst>
          </p:cNvPr>
          <p:cNvSpPr>
            <a:spLocks noGrp="1"/>
          </p:cNvSpPr>
          <p:nvPr>
            <p:ph type="title"/>
          </p:nvPr>
        </p:nvSpPr>
        <p:spPr>
          <a:xfrm>
            <a:off x="1970468" y="365125"/>
            <a:ext cx="9383332" cy="1325563"/>
          </a:xfrm>
        </p:spPr>
        <p:txBody>
          <a:bodyPr>
            <a:normAutofit fontScale="90000"/>
          </a:bodyPr>
          <a:lstStyle/>
          <a:p>
            <a:r>
              <a:rPr lang="tr-TR" dirty="0"/>
              <a:t>Karma Yöntem Araştırmalarda Örnekleme</a:t>
            </a:r>
          </a:p>
        </p:txBody>
      </p:sp>
      <p:sp>
        <p:nvSpPr>
          <p:cNvPr id="3" name="İçerik Yer Tutucusu 2">
            <a:extLst>
              <a:ext uri="{FF2B5EF4-FFF2-40B4-BE49-F238E27FC236}">
                <a16:creationId xmlns:a16="http://schemas.microsoft.com/office/drawing/2014/main" id="{9F330B71-80F3-47E3-BB33-5E5B6FD2A100}"/>
              </a:ext>
            </a:extLst>
          </p:cNvPr>
          <p:cNvSpPr>
            <a:spLocks noGrp="1"/>
          </p:cNvSpPr>
          <p:nvPr>
            <p:ph idx="1"/>
          </p:nvPr>
        </p:nvSpPr>
        <p:spPr/>
        <p:txBody>
          <a:bodyPr>
            <a:normAutofit fontScale="92500" lnSpcReduction="20000"/>
          </a:bodyPr>
          <a:lstStyle/>
          <a:p>
            <a:pPr marL="0" indent="0">
              <a:buNone/>
            </a:pPr>
            <a:r>
              <a:rPr lang="tr-TR" dirty="0"/>
              <a:t>Örnekleme; nicel ve nitel araştırmaların her biri için örneklem seçme süreç ve yöntemlerini ifade etmektedir.</a:t>
            </a:r>
          </a:p>
          <a:p>
            <a:pPr marL="514350" indent="-514350">
              <a:buFont typeface="+mj-lt"/>
              <a:buAutoNum type="arabicPeriod"/>
            </a:pPr>
            <a:r>
              <a:rPr lang="tr-TR" dirty="0"/>
              <a:t>Birleştirme deseninde örnekleme</a:t>
            </a:r>
          </a:p>
          <a:p>
            <a:pPr marL="514350" indent="-514350">
              <a:buFont typeface="+mj-lt"/>
              <a:buAutoNum type="arabicPeriod"/>
            </a:pPr>
            <a:r>
              <a:rPr lang="tr-TR" dirty="0"/>
              <a:t>Açıklayıcı ardışık desende örnekleme</a:t>
            </a:r>
          </a:p>
          <a:p>
            <a:pPr marL="514350" indent="-514350">
              <a:buFont typeface="+mj-lt"/>
              <a:buAutoNum type="arabicPeriod"/>
            </a:pPr>
            <a:r>
              <a:rPr lang="tr-TR" dirty="0"/>
              <a:t>Keşfedici ardışık desende örnekleme</a:t>
            </a:r>
          </a:p>
          <a:p>
            <a:pPr marL="514350" indent="-514350">
              <a:buFont typeface="+mj-lt"/>
              <a:buAutoNum type="arabicPeriod"/>
            </a:pPr>
            <a:r>
              <a:rPr lang="tr-TR" dirty="0"/>
              <a:t>Müdahale deseninde örnekleme</a:t>
            </a:r>
          </a:p>
          <a:p>
            <a:r>
              <a:rPr lang="tr-TR" dirty="0"/>
              <a:t>Nicel örneklem belirlemede örneklem büyüklüğünü hesaplamaya yarayan formül kullanın. Deneysel araştırma yaparken ise kestirim gücü analizi yapın.</a:t>
            </a:r>
          </a:p>
          <a:p>
            <a:r>
              <a:rPr lang="tr-TR" dirty="0"/>
              <a:t>Nitel örneklem belirlemede araştırmanızda ele aldığınız temel problemi çözebilmek için size en zengin ve doğru veriyi sunabilecek örneklemi amaçlı olarak seçin.</a:t>
            </a:r>
          </a:p>
          <a:p>
            <a:pPr marL="0" indent="0">
              <a:buNone/>
            </a:pPr>
            <a:endParaRPr lang="tr-TR" dirty="0"/>
          </a:p>
        </p:txBody>
      </p:sp>
    </p:spTree>
    <p:extLst>
      <p:ext uri="{BB962C8B-B14F-4D97-AF65-F5344CB8AC3E}">
        <p14:creationId xmlns:p14="http://schemas.microsoft.com/office/powerpoint/2010/main" val="419188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859B0C-4F44-4952-AB75-56D1EC80FE20}"/>
              </a:ext>
            </a:extLst>
          </p:cNvPr>
          <p:cNvSpPr>
            <a:spLocks noGrp="1"/>
          </p:cNvSpPr>
          <p:nvPr>
            <p:ph type="title"/>
          </p:nvPr>
        </p:nvSpPr>
        <p:spPr>
          <a:xfrm>
            <a:off x="1944710" y="365125"/>
            <a:ext cx="9409090" cy="1325563"/>
          </a:xfrm>
        </p:spPr>
        <p:txBody>
          <a:bodyPr>
            <a:normAutofit fontScale="90000"/>
          </a:bodyPr>
          <a:lstStyle/>
          <a:p>
            <a:r>
              <a:rPr lang="tr-TR" dirty="0"/>
              <a:t>Karma Yöntem Araştırmalarda Birleştirme</a:t>
            </a:r>
          </a:p>
        </p:txBody>
      </p:sp>
      <p:sp>
        <p:nvSpPr>
          <p:cNvPr id="3" name="İçerik Yer Tutucusu 2">
            <a:extLst>
              <a:ext uri="{FF2B5EF4-FFF2-40B4-BE49-F238E27FC236}">
                <a16:creationId xmlns:a16="http://schemas.microsoft.com/office/drawing/2014/main" id="{AEA360EE-5CA8-42ED-B84A-3F47307C1926}"/>
              </a:ext>
            </a:extLst>
          </p:cNvPr>
          <p:cNvSpPr>
            <a:spLocks noGrp="1"/>
          </p:cNvSpPr>
          <p:nvPr>
            <p:ph idx="1"/>
          </p:nvPr>
        </p:nvSpPr>
        <p:spPr/>
        <p:txBody>
          <a:bodyPr>
            <a:normAutofit/>
          </a:bodyPr>
          <a:lstStyle/>
          <a:p>
            <a:pPr marL="0" indent="0">
              <a:buNone/>
            </a:pPr>
            <a:r>
              <a:rPr lang="tr-TR" dirty="0"/>
              <a:t>Birleştirme; karma yöntem araştırmalarda nicel ve nitel verilerin nasıl bir araya getirildiğini ifade eder.</a:t>
            </a:r>
          </a:p>
          <a:p>
            <a:pPr marL="0" indent="0">
              <a:buNone/>
            </a:pPr>
            <a:endParaRPr lang="tr-TR" dirty="0"/>
          </a:p>
          <a:p>
            <a:r>
              <a:rPr lang="tr-TR" dirty="0"/>
              <a:t>Bir araştırmada muhtemel birleştirme yapılabilecek bölümler;</a:t>
            </a:r>
          </a:p>
          <a:p>
            <a:pPr lvl="1"/>
            <a:r>
              <a:rPr lang="tr-TR" dirty="0"/>
              <a:t>Veri toplama</a:t>
            </a:r>
          </a:p>
          <a:p>
            <a:pPr lvl="1"/>
            <a:r>
              <a:rPr lang="tr-TR" dirty="0"/>
              <a:t>Veri analizi</a:t>
            </a:r>
          </a:p>
          <a:p>
            <a:pPr lvl="1"/>
            <a:r>
              <a:rPr lang="tr-TR" dirty="0"/>
              <a:t>Deneylerin sonuçları</a:t>
            </a:r>
          </a:p>
        </p:txBody>
      </p:sp>
    </p:spTree>
    <p:extLst>
      <p:ext uri="{BB962C8B-B14F-4D97-AF65-F5344CB8AC3E}">
        <p14:creationId xmlns:p14="http://schemas.microsoft.com/office/powerpoint/2010/main" val="17042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2DC07A-EF88-4B7C-AC2E-EAD56A67BA13}"/>
              </a:ext>
            </a:extLst>
          </p:cNvPr>
          <p:cNvSpPr>
            <a:spLocks noGrp="1"/>
          </p:cNvSpPr>
          <p:nvPr>
            <p:ph type="title"/>
          </p:nvPr>
        </p:nvSpPr>
        <p:spPr>
          <a:xfrm>
            <a:off x="1918952" y="365125"/>
            <a:ext cx="9434848" cy="1325563"/>
          </a:xfrm>
        </p:spPr>
        <p:txBody>
          <a:bodyPr>
            <a:normAutofit fontScale="90000"/>
          </a:bodyPr>
          <a:lstStyle/>
          <a:p>
            <a:r>
              <a:rPr lang="tr-TR" dirty="0"/>
              <a:t>Karma Yöntem Araştırmalarda Birleştirme</a:t>
            </a:r>
          </a:p>
        </p:txBody>
      </p:sp>
      <p:sp>
        <p:nvSpPr>
          <p:cNvPr id="3" name="İçerik Yer Tutucusu 2">
            <a:extLst>
              <a:ext uri="{FF2B5EF4-FFF2-40B4-BE49-F238E27FC236}">
                <a16:creationId xmlns:a16="http://schemas.microsoft.com/office/drawing/2014/main" id="{3AFC68C3-F5C7-479D-9240-14159C43811F}"/>
              </a:ext>
            </a:extLst>
          </p:cNvPr>
          <p:cNvSpPr>
            <a:spLocks noGrp="1"/>
          </p:cNvSpPr>
          <p:nvPr>
            <p:ph idx="1"/>
          </p:nvPr>
        </p:nvSpPr>
        <p:spPr/>
        <p:txBody>
          <a:bodyPr/>
          <a:lstStyle/>
          <a:p>
            <a:r>
              <a:rPr lang="tr-TR" dirty="0"/>
              <a:t>Nitel ve nicel verilerin birleştirilmesinde 4 farklı yöntem vardır;</a:t>
            </a:r>
          </a:p>
          <a:p>
            <a:pPr lvl="1"/>
            <a:r>
              <a:rPr lang="tr-TR" dirty="0"/>
              <a:t>Nitel ve nicel veri bir araya getirilerek ve karşılaştırma yapılarak sonuçların analiz edilmesi. (Birleştirme deseni)</a:t>
            </a:r>
          </a:p>
          <a:p>
            <a:pPr lvl="1"/>
            <a:r>
              <a:rPr lang="tr-TR" dirty="0"/>
              <a:t>Verilerin açıklanması sürecinde birleştirme ki bu tür birleştirme nicel verileri açıklamak için nitel verinin kullanılması. (Açıklayıcı desen)</a:t>
            </a:r>
          </a:p>
          <a:p>
            <a:pPr lvl="1"/>
            <a:r>
              <a:rPr lang="tr-TR" dirty="0"/>
              <a:t>Verilerin geliştirilmesi şeklinde birleştirme ki bu tür birleştirme nicel çalışmanın yapılabilmesi için nitel verilerin toplanması durumudur. (Keşfedici desen)</a:t>
            </a:r>
          </a:p>
          <a:p>
            <a:pPr lvl="1"/>
            <a:r>
              <a:rPr lang="tr-TR" dirty="0"/>
              <a:t>Verinin gömülmesi şeklinde birleştirme ki bu deneysel araştırmaya nitel veri ekleyerek nicel bir veriyi desteklemek için kullanılır. (Müdahale deseni)</a:t>
            </a:r>
          </a:p>
          <a:p>
            <a:endParaRPr lang="tr-TR" dirty="0"/>
          </a:p>
        </p:txBody>
      </p:sp>
    </p:spTree>
    <p:extLst>
      <p:ext uri="{BB962C8B-B14F-4D97-AF65-F5344CB8AC3E}">
        <p14:creationId xmlns:p14="http://schemas.microsoft.com/office/powerpoint/2010/main" val="460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6EC306-7D5F-4754-8559-2F9014F2E6C2}"/>
              </a:ext>
            </a:extLst>
          </p:cNvPr>
          <p:cNvSpPr>
            <a:spLocks noGrp="1"/>
          </p:cNvSpPr>
          <p:nvPr>
            <p:ph type="title"/>
          </p:nvPr>
        </p:nvSpPr>
        <p:spPr>
          <a:xfrm>
            <a:off x="1751528" y="365125"/>
            <a:ext cx="9602272" cy="1325563"/>
          </a:xfrm>
        </p:spPr>
        <p:txBody>
          <a:bodyPr>
            <a:normAutofit fontScale="90000"/>
          </a:bodyPr>
          <a:lstStyle/>
          <a:p>
            <a:r>
              <a:rPr lang="tr-TR" dirty="0"/>
              <a:t>Karma Yöntem Araştırmalarda Birleştirme</a:t>
            </a:r>
          </a:p>
        </p:txBody>
      </p:sp>
      <p:pic>
        <p:nvPicPr>
          <p:cNvPr id="5" name="İçerik Yer Tutucusu 4">
            <a:extLst>
              <a:ext uri="{FF2B5EF4-FFF2-40B4-BE49-F238E27FC236}">
                <a16:creationId xmlns:a16="http://schemas.microsoft.com/office/drawing/2014/main" id="{06499852-C6FB-4B65-99A5-1126221B7141}"/>
              </a:ext>
            </a:extLst>
          </p:cNvPr>
          <p:cNvPicPr>
            <a:picLocks noGrp="1" noChangeAspect="1"/>
          </p:cNvPicPr>
          <p:nvPr>
            <p:ph idx="1"/>
          </p:nvPr>
        </p:nvPicPr>
        <p:blipFill>
          <a:blip r:embed="rId2"/>
          <a:stretch>
            <a:fillRect/>
          </a:stretch>
        </p:blipFill>
        <p:spPr>
          <a:xfrm>
            <a:off x="1751528" y="1825625"/>
            <a:ext cx="9602272" cy="4351338"/>
          </a:xfrm>
        </p:spPr>
      </p:pic>
    </p:spTree>
    <p:extLst>
      <p:ext uri="{BB962C8B-B14F-4D97-AF65-F5344CB8AC3E}">
        <p14:creationId xmlns:p14="http://schemas.microsoft.com/office/powerpoint/2010/main" val="15077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03871E-421E-48AC-B14E-8C2BEDE490A5}"/>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93A24044-6B21-46A6-B50C-1B3E2163C429}"/>
              </a:ext>
            </a:extLst>
          </p:cNvPr>
          <p:cNvSpPr>
            <a:spLocks noGrp="1"/>
          </p:cNvSpPr>
          <p:nvPr>
            <p:ph idx="1"/>
          </p:nvPr>
        </p:nvSpPr>
        <p:spPr/>
        <p:txBody>
          <a:bodyPr/>
          <a:lstStyle/>
          <a:p>
            <a:r>
              <a:rPr lang="tr-TR" dirty="0" err="1"/>
              <a:t>Creswell</a:t>
            </a:r>
            <a:r>
              <a:rPr lang="tr-TR" dirty="0"/>
              <a:t>, J.W. (2021). Karma Yöntem Araştırmalarına Giriş. Mustafa </a:t>
            </a:r>
            <a:r>
              <a:rPr lang="tr-TR" dirty="0" err="1"/>
              <a:t>Sözbilir</a:t>
            </a:r>
            <a:r>
              <a:rPr lang="tr-TR" dirty="0"/>
              <a:t> (Çev.). Ankara, TÜRKİYE: </a:t>
            </a:r>
            <a:r>
              <a:rPr lang="tr-TR" dirty="0" err="1"/>
              <a:t>Pegem</a:t>
            </a:r>
            <a:r>
              <a:rPr lang="tr-TR" dirty="0"/>
              <a:t>.</a:t>
            </a:r>
          </a:p>
          <a:p>
            <a:r>
              <a:rPr lang="tr-TR" dirty="0" err="1"/>
              <a:t>Creswell</a:t>
            </a:r>
            <a:r>
              <a:rPr lang="tr-TR" dirty="0"/>
              <a:t>, J.W., </a:t>
            </a:r>
            <a:r>
              <a:rPr lang="tr-TR" dirty="0" err="1"/>
              <a:t>Clark</a:t>
            </a:r>
            <a:r>
              <a:rPr lang="tr-TR" dirty="0"/>
              <a:t>, V. L. (2020) Karma Yöntem araştırmaları Tasarımı ve Yürütülmesi. Yüksel Dede, Selçuk Beşir Demir (Çev.). Ankara, TÜRKİYE: Anı.</a:t>
            </a:r>
          </a:p>
          <a:p>
            <a:r>
              <a:rPr lang="tr-TR" dirty="0" err="1"/>
              <a:t>Creswell</a:t>
            </a:r>
            <a:r>
              <a:rPr lang="tr-TR" dirty="0"/>
              <a:t>, J.W. (2017). Araştırma Deseni Nitel, Nicel ve Karma Yöntem Yaklaşımları. Selçuk Beşir Demir (Çev.). Ankara, TÜRİYE: Eğiten Kitap</a:t>
            </a:r>
          </a:p>
        </p:txBody>
      </p:sp>
    </p:spTree>
    <p:extLst>
      <p:ext uri="{BB962C8B-B14F-4D97-AF65-F5344CB8AC3E}">
        <p14:creationId xmlns:p14="http://schemas.microsoft.com/office/powerpoint/2010/main" val="104886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37D72F-444D-4A96-A4C6-EB64F33F881A}"/>
              </a:ext>
            </a:extLst>
          </p:cNvPr>
          <p:cNvSpPr>
            <a:spLocks noGrp="1"/>
          </p:cNvSpPr>
          <p:nvPr>
            <p:ph type="title"/>
          </p:nvPr>
        </p:nvSpPr>
        <p:spPr/>
        <p:txBody>
          <a:bodyPr>
            <a:normAutofit fontScale="90000"/>
          </a:bodyPr>
          <a:lstStyle/>
          <a:p>
            <a:r>
              <a:rPr lang="tr-TR" dirty="0"/>
              <a:t>Karma Yöntemler Nedir?</a:t>
            </a:r>
            <a:br>
              <a:rPr lang="tr-TR" dirty="0"/>
            </a:br>
            <a:endParaRPr lang="tr-TR" dirty="0"/>
          </a:p>
        </p:txBody>
      </p:sp>
      <p:sp>
        <p:nvSpPr>
          <p:cNvPr id="3" name="İçerik Yer Tutucusu 2">
            <a:extLst>
              <a:ext uri="{FF2B5EF4-FFF2-40B4-BE49-F238E27FC236}">
                <a16:creationId xmlns:a16="http://schemas.microsoft.com/office/drawing/2014/main" id="{E67B78F3-93FF-4441-9AA8-986EF832643D}"/>
              </a:ext>
            </a:extLst>
          </p:cNvPr>
          <p:cNvSpPr>
            <a:spLocks noGrp="1"/>
          </p:cNvSpPr>
          <p:nvPr>
            <p:ph idx="1"/>
          </p:nvPr>
        </p:nvSpPr>
        <p:spPr/>
        <p:txBody>
          <a:bodyPr/>
          <a:lstStyle/>
          <a:p>
            <a:r>
              <a:rPr lang="tr-TR" dirty="0"/>
              <a:t>Araştırmacının, araştırma problemlerini anlamak için hem nitel veriler hem de nicel veriler topladığı iki veri setini birbiriyle bütünleştirdiği ve daha sonra bu iki veri setini bütünleştirmenin avantajlarını kullanarak sonuçlar çıkardığı, sağlık, sosyal ve davranış bilimleri alanında kullanılan bir araştırma yaklaşımı olarak tanımlanıyor (</a:t>
            </a:r>
            <a:r>
              <a:rPr lang="tr-TR" dirty="0" err="1"/>
              <a:t>Creswell</a:t>
            </a:r>
            <a:r>
              <a:rPr lang="tr-TR" dirty="0"/>
              <a:t>, 2021). </a:t>
            </a:r>
          </a:p>
        </p:txBody>
      </p:sp>
    </p:spTree>
    <p:extLst>
      <p:ext uri="{BB962C8B-B14F-4D97-AF65-F5344CB8AC3E}">
        <p14:creationId xmlns:p14="http://schemas.microsoft.com/office/powerpoint/2010/main" val="6803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2AB5BE-DA0A-4C8B-BC4C-02676EAE70EB}"/>
              </a:ext>
            </a:extLst>
          </p:cNvPr>
          <p:cNvSpPr>
            <a:spLocks noGrp="1"/>
          </p:cNvSpPr>
          <p:nvPr>
            <p:ph type="title"/>
          </p:nvPr>
        </p:nvSpPr>
        <p:spPr/>
        <p:txBody>
          <a:bodyPr/>
          <a:lstStyle/>
          <a:p>
            <a:r>
              <a:rPr lang="tr-TR" dirty="0"/>
              <a:t>Teşekkürler</a:t>
            </a:r>
            <a:br>
              <a:rPr lang="tr-TR" dirty="0"/>
            </a:br>
            <a:endParaRPr lang="tr-TR" dirty="0"/>
          </a:p>
        </p:txBody>
      </p:sp>
      <p:sp>
        <p:nvSpPr>
          <p:cNvPr id="3" name="Metin Yer Tutucusu 2">
            <a:extLst>
              <a:ext uri="{FF2B5EF4-FFF2-40B4-BE49-F238E27FC236}">
                <a16:creationId xmlns:a16="http://schemas.microsoft.com/office/drawing/2014/main" id="{634BF7F7-DC51-4E10-9E51-A5A522B7E9CC}"/>
              </a:ext>
            </a:extLst>
          </p:cNvPr>
          <p:cNvSpPr>
            <a:spLocks noGrp="1"/>
          </p:cNvSpPr>
          <p:nvPr>
            <p:ph type="body" idx="1"/>
          </p:nvPr>
        </p:nvSpPr>
        <p:spPr/>
        <p:txBody>
          <a:bodyPr/>
          <a:lstStyle/>
          <a:p>
            <a:r>
              <a:rPr lang="tr-TR" dirty="0"/>
              <a:t>Gülay EREN</a:t>
            </a:r>
          </a:p>
          <a:p>
            <a:r>
              <a:rPr lang="tr-TR" dirty="0"/>
              <a:t>2021</a:t>
            </a:r>
          </a:p>
        </p:txBody>
      </p:sp>
    </p:spTree>
    <p:extLst>
      <p:ext uri="{BB962C8B-B14F-4D97-AF65-F5344CB8AC3E}">
        <p14:creationId xmlns:p14="http://schemas.microsoft.com/office/powerpoint/2010/main" val="371189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3E30CF-BD4C-4AFC-ABDF-40F20BCA84A7}"/>
              </a:ext>
            </a:extLst>
          </p:cNvPr>
          <p:cNvSpPr>
            <a:spLocks noGrp="1"/>
          </p:cNvSpPr>
          <p:nvPr>
            <p:ph type="title"/>
          </p:nvPr>
        </p:nvSpPr>
        <p:spPr/>
        <p:txBody>
          <a:bodyPr/>
          <a:lstStyle/>
          <a:p>
            <a:r>
              <a:rPr lang="tr-TR" dirty="0"/>
              <a:t>Karma Yöntemler Ne Değildir?</a:t>
            </a:r>
          </a:p>
        </p:txBody>
      </p:sp>
      <p:sp>
        <p:nvSpPr>
          <p:cNvPr id="3" name="İçerik Yer Tutucusu 2">
            <a:extLst>
              <a:ext uri="{FF2B5EF4-FFF2-40B4-BE49-F238E27FC236}">
                <a16:creationId xmlns:a16="http://schemas.microsoft.com/office/drawing/2014/main" id="{A6C7E913-893E-4E6F-9E85-04B8D07A3EE4}"/>
              </a:ext>
            </a:extLst>
          </p:cNvPr>
          <p:cNvSpPr>
            <a:spLocks noGrp="1"/>
          </p:cNvSpPr>
          <p:nvPr>
            <p:ph idx="1"/>
          </p:nvPr>
        </p:nvSpPr>
        <p:spPr/>
        <p:txBody>
          <a:bodyPr/>
          <a:lstStyle/>
          <a:p>
            <a:pPr marL="514350" indent="-514350">
              <a:buFont typeface="+mj-lt"/>
              <a:buAutoNum type="arabicPeriod"/>
            </a:pPr>
            <a:r>
              <a:rPr lang="tr-TR" dirty="0"/>
              <a:t>Basitçe nicel ve nitel verilerin bir araya getirilmesi değildir. Bu yaklaşımın kendine has yöntemleri vardır.</a:t>
            </a:r>
          </a:p>
          <a:p>
            <a:pPr marL="514350" indent="-514350">
              <a:buFont typeface="+mj-lt"/>
              <a:buAutoNum type="arabicPeriod"/>
            </a:pPr>
            <a:r>
              <a:rPr lang="tr-TR" dirty="0"/>
              <a:t>Nitel araştırma yaklaşımlarından biri olan karma model yaklaşımı ile karıştırılmamalıdır.</a:t>
            </a:r>
          </a:p>
          <a:p>
            <a:pPr marL="514350" indent="-514350">
              <a:buFont typeface="+mj-lt"/>
              <a:buAutoNum type="arabicPeriod"/>
            </a:pPr>
            <a:r>
              <a:rPr lang="tr-TR" dirty="0"/>
              <a:t>Nicel desenlere nitel verilerin basit bir şekilde eklenmesi değildir.</a:t>
            </a:r>
          </a:p>
          <a:p>
            <a:pPr marL="514350" indent="-514350">
              <a:buFont typeface="+mj-lt"/>
              <a:buAutoNum type="arabicPeriod"/>
            </a:pPr>
            <a:r>
              <a:rPr lang="tr-TR" dirty="0"/>
              <a:t>Çok sayıda nitel veri türünün ya da nicel veri türünün toplanması değildir.</a:t>
            </a:r>
          </a:p>
        </p:txBody>
      </p:sp>
    </p:spTree>
    <p:extLst>
      <p:ext uri="{BB962C8B-B14F-4D97-AF65-F5344CB8AC3E}">
        <p14:creationId xmlns:p14="http://schemas.microsoft.com/office/powerpoint/2010/main" val="13362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E75F6D-9CB5-40A6-9094-B1B63931313C}"/>
              </a:ext>
            </a:extLst>
          </p:cNvPr>
          <p:cNvSpPr>
            <a:spLocks noGrp="1"/>
          </p:cNvSpPr>
          <p:nvPr>
            <p:ph type="title"/>
          </p:nvPr>
        </p:nvSpPr>
        <p:spPr/>
        <p:txBody>
          <a:bodyPr>
            <a:normAutofit fontScale="90000"/>
          </a:bodyPr>
          <a:lstStyle/>
          <a:p>
            <a:r>
              <a:rPr lang="tr-TR" dirty="0"/>
              <a:t>Karma Yöntem Araştırmalarının Temel Özellikleri</a:t>
            </a:r>
          </a:p>
        </p:txBody>
      </p:sp>
      <p:sp>
        <p:nvSpPr>
          <p:cNvPr id="3" name="İçerik Yer Tutucusu 2">
            <a:extLst>
              <a:ext uri="{FF2B5EF4-FFF2-40B4-BE49-F238E27FC236}">
                <a16:creationId xmlns:a16="http://schemas.microsoft.com/office/drawing/2014/main" id="{2049F00A-5EEE-445E-9523-029A9477CFFB}"/>
              </a:ext>
            </a:extLst>
          </p:cNvPr>
          <p:cNvSpPr>
            <a:spLocks noGrp="1"/>
          </p:cNvSpPr>
          <p:nvPr>
            <p:ph idx="1"/>
          </p:nvPr>
        </p:nvSpPr>
        <p:spPr/>
        <p:txBody>
          <a:bodyPr/>
          <a:lstStyle/>
          <a:p>
            <a:pPr marL="514350" indent="-514350">
              <a:buFont typeface="+mj-lt"/>
              <a:buAutoNum type="arabicPeriod"/>
            </a:pPr>
            <a:r>
              <a:rPr lang="tr-TR" dirty="0"/>
              <a:t>Araştırma sorularını cevaplandırmak için nicel ve nitel verilerin toplanması ve analiz edilmesi.</a:t>
            </a:r>
          </a:p>
          <a:p>
            <a:pPr marL="514350" indent="-514350">
              <a:buFont typeface="+mj-lt"/>
              <a:buAutoNum type="arabicPeriod"/>
            </a:pPr>
            <a:r>
              <a:rPr lang="tr-TR" dirty="0"/>
              <a:t>Nicel ve nitel yöntemlerinin güçlü yanlarının kullanılması.</a:t>
            </a:r>
          </a:p>
          <a:p>
            <a:pPr marL="514350" indent="-514350">
              <a:buFont typeface="+mj-lt"/>
              <a:buAutoNum type="arabicPeriod"/>
            </a:pPr>
            <a:r>
              <a:rPr lang="tr-TR" dirty="0"/>
              <a:t>Özel bir karma yöntem deseninin kullanılmasıyla nitel ve nicel verilerin birleştirilmesi ve bütünleştirilmesi.</a:t>
            </a:r>
          </a:p>
          <a:p>
            <a:pPr marL="514350" indent="-514350">
              <a:buFont typeface="+mj-lt"/>
              <a:buAutoNum type="arabicPeriod"/>
            </a:pPr>
            <a:r>
              <a:rPr lang="tr-TR" dirty="0"/>
              <a:t>Bazen deseni bir kuram veya felsefe içinde ele alma.</a:t>
            </a:r>
          </a:p>
        </p:txBody>
      </p:sp>
    </p:spTree>
    <p:extLst>
      <p:ext uri="{BB962C8B-B14F-4D97-AF65-F5344CB8AC3E}">
        <p14:creationId xmlns:p14="http://schemas.microsoft.com/office/powerpoint/2010/main" val="17994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232CAD-60A9-4D82-B682-0340AC7D621A}"/>
              </a:ext>
            </a:extLst>
          </p:cNvPr>
          <p:cNvSpPr>
            <a:spLocks noGrp="1"/>
          </p:cNvSpPr>
          <p:nvPr>
            <p:ph type="title"/>
          </p:nvPr>
        </p:nvSpPr>
        <p:spPr/>
        <p:txBody>
          <a:bodyPr>
            <a:normAutofit fontScale="90000"/>
          </a:bodyPr>
          <a:lstStyle/>
          <a:p>
            <a:r>
              <a:rPr lang="tr-TR" dirty="0"/>
              <a:t>Karma Yöntem Araştırma Tasarım Adımları</a:t>
            </a:r>
          </a:p>
        </p:txBody>
      </p:sp>
      <p:sp>
        <p:nvSpPr>
          <p:cNvPr id="3" name="İçerik Yer Tutucusu 2">
            <a:extLst>
              <a:ext uri="{FF2B5EF4-FFF2-40B4-BE49-F238E27FC236}">
                <a16:creationId xmlns:a16="http://schemas.microsoft.com/office/drawing/2014/main" id="{A29B34E8-2439-484D-95AC-61B4B5F1F0CD}"/>
              </a:ext>
            </a:extLst>
          </p:cNvPr>
          <p:cNvSpPr>
            <a:spLocks noGrp="1"/>
          </p:cNvSpPr>
          <p:nvPr>
            <p:ph idx="1"/>
          </p:nvPr>
        </p:nvSpPr>
        <p:spPr/>
        <p:txBody>
          <a:bodyPr>
            <a:normAutofit fontScale="77500" lnSpcReduction="20000"/>
          </a:bodyPr>
          <a:lstStyle/>
          <a:p>
            <a:pPr marL="514350" indent="-514350">
              <a:buFont typeface="+mj-lt"/>
              <a:buAutoNum type="arabicPeriod"/>
            </a:pPr>
            <a:r>
              <a:rPr lang="tr-TR" dirty="0"/>
              <a:t>Proje için uygun başlık tasarlama</a:t>
            </a:r>
          </a:p>
          <a:p>
            <a:pPr marL="514350" indent="-514350">
              <a:buFont typeface="+mj-lt"/>
              <a:buAutoNum type="arabicPeriod"/>
            </a:pPr>
            <a:r>
              <a:rPr lang="tr-TR" dirty="0"/>
              <a:t>Çalışmayı gerekli kılan durumları tanımlama</a:t>
            </a:r>
          </a:p>
          <a:p>
            <a:pPr marL="514350" indent="-514350">
              <a:buFont typeface="+mj-lt"/>
              <a:buAutoNum type="arabicPeriod"/>
            </a:pPr>
            <a:r>
              <a:rPr lang="tr-TR" dirty="0"/>
              <a:t>Amacı veya cevap aranacak soruyu gösterme</a:t>
            </a:r>
          </a:p>
          <a:p>
            <a:pPr marL="514350" indent="-514350">
              <a:buFont typeface="+mj-lt"/>
              <a:buAutoNum type="arabicPeriod"/>
            </a:pPr>
            <a:r>
              <a:rPr lang="tr-TR" dirty="0"/>
              <a:t>Toplanacak veri türünü ve kullanılacak analiz biçimini belirleme</a:t>
            </a:r>
          </a:p>
          <a:p>
            <a:pPr marL="514350" indent="-514350">
              <a:buFont typeface="+mj-lt"/>
              <a:buAutoNum type="arabicPeriod"/>
            </a:pPr>
            <a:r>
              <a:rPr lang="tr-TR" dirty="0"/>
              <a:t>Projenizde karma yöntem araştırma kullanama gerekçelerini tanımlama</a:t>
            </a:r>
          </a:p>
          <a:p>
            <a:pPr marL="514350" indent="-514350">
              <a:buFont typeface="+mj-lt"/>
              <a:buAutoNum type="arabicPeriod"/>
            </a:pPr>
            <a:r>
              <a:rPr lang="tr-TR" dirty="0"/>
              <a:t>Dahil edilecek dünya görüşünü ve teoriyi düşünme</a:t>
            </a:r>
          </a:p>
          <a:p>
            <a:pPr marL="514350" indent="-514350">
              <a:buFont typeface="+mj-lt"/>
              <a:buAutoNum type="arabicPeriod"/>
            </a:pPr>
            <a:r>
              <a:rPr lang="tr-TR" dirty="0"/>
              <a:t>Karma yöntem araştırmasını tanımlama</a:t>
            </a:r>
          </a:p>
          <a:p>
            <a:pPr marL="514350" indent="-514350">
              <a:buFont typeface="+mj-lt"/>
              <a:buAutoNum type="arabicPeriod"/>
            </a:pPr>
            <a:r>
              <a:rPr lang="tr-TR" dirty="0"/>
              <a:t>Bir karma yöntem desenini seçme</a:t>
            </a:r>
          </a:p>
          <a:p>
            <a:pPr marL="514350" indent="-514350">
              <a:buFont typeface="+mj-lt"/>
              <a:buAutoNum type="arabicPeriod"/>
            </a:pPr>
            <a:r>
              <a:rPr lang="tr-TR" dirty="0"/>
              <a:t>Deseninizin şemasını çizme</a:t>
            </a:r>
          </a:p>
          <a:p>
            <a:pPr marL="514350" indent="-514350">
              <a:buFont typeface="+mj-lt"/>
              <a:buAutoNum type="arabicPeriod"/>
            </a:pPr>
            <a:r>
              <a:rPr lang="tr-TR" dirty="0"/>
              <a:t>Çalışmanızdaki metodolojik ve geçerlik sorunlarını düşünme</a:t>
            </a:r>
          </a:p>
          <a:p>
            <a:pPr marL="514350" indent="-514350">
              <a:buFont typeface="+mj-lt"/>
              <a:buAutoNum type="arabicPeriod"/>
            </a:pPr>
            <a:r>
              <a:rPr lang="tr-TR" dirty="0"/>
              <a:t>Bir karma yöntem araştırması amacı yazma</a:t>
            </a:r>
          </a:p>
          <a:p>
            <a:pPr marL="514350" indent="-514350">
              <a:buFont typeface="+mj-lt"/>
              <a:buAutoNum type="arabicPeriod"/>
            </a:pPr>
            <a:r>
              <a:rPr lang="tr-TR" dirty="0"/>
              <a:t>Deseninizle uyumlu araştırma soruları (nicel, nitel ve karma) ekleme</a:t>
            </a:r>
          </a:p>
        </p:txBody>
      </p:sp>
    </p:spTree>
    <p:extLst>
      <p:ext uri="{BB962C8B-B14F-4D97-AF65-F5344CB8AC3E}">
        <p14:creationId xmlns:p14="http://schemas.microsoft.com/office/powerpoint/2010/main" val="28321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FBCFF6-C0DB-4704-BB67-748241F2CFE5}"/>
              </a:ext>
            </a:extLst>
          </p:cNvPr>
          <p:cNvSpPr>
            <a:spLocks noGrp="1"/>
          </p:cNvSpPr>
          <p:nvPr>
            <p:ph type="title"/>
          </p:nvPr>
        </p:nvSpPr>
        <p:spPr/>
        <p:txBody>
          <a:bodyPr>
            <a:normAutofit/>
          </a:bodyPr>
          <a:lstStyle/>
          <a:p>
            <a:r>
              <a:rPr lang="tr-TR" dirty="0"/>
              <a:t>1. Proje için uygun başlık tasarlama</a:t>
            </a:r>
          </a:p>
        </p:txBody>
      </p:sp>
      <p:sp>
        <p:nvSpPr>
          <p:cNvPr id="3" name="İçerik Yer Tutucusu 2">
            <a:extLst>
              <a:ext uri="{FF2B5EF4-FFF2-40B4-BE49-F238E27FC236}">
                <a16:creationId xmlns:a16="http://schemas.microsoft.com/office/drawing/2014/main" id="{36FD026F-3852-4D91-A717-7C17C1B20ED0}"/>
              </a:ext>
            </a:extLst>
          </p:cNvPr>
          <p:cNvSpPr>
            <a:spLocks noGrp="1"/>
          </p:cNvSpPr>
          <p:nvPr>
            <p:ph idx="1"/>
          </p:nvPr>
        </p:nvSpPr>
        <p:spPr/>
        <p:txBody>
          <a:bodyPr>
            <a:normAutofit fontScale="92500" lnSpcReduction="20000"/>
          </a:bodyPr>
          <a:lstStyle/>
          <a:p>
            <a:pPr marL="0" indent="0">
              <a:buNone/>
            </a:pPr>
            <a:r>
              <a:rPr lang="tr-TR" dirty="0"/>
              <a:t>İyi bir başlık için üzerinde durulması gereken birçok anahtar husus vardır;</a:t>
            </a:r>
          </a:p>
          <a:p>
            <a:pPr marL="914400" lvl="1" indent="-457200">
              <a:buFont typeface="+mj-lt"/>
              <a:buAutoNum type="arabicPeriod"/>
            </a:pPr>
            <a:r>
              <a:rPr lang="tr-TR" dirty="0"/>
              <a:t>Üzerinde durulan çalışma konusu</a:t>
            </a:r>
          </a:p>
          <a:p>
            <a:pPr marL="914400" lvl="1" indent="-457200">
              <a:buFont typeface="+mj-lt"/>
              <a:buAutoNum type="arabicPeriod"/>
            </a:pPr>
            <a:r>
              <a:rPr lang="tr-TR" dirty="0"/>
              <a:t>Çalışmanın </a:t>
            </a:r>
            <a:r>
              <a:rPr lang="tr-TR" dirty="0" err="1"/>
              <a:t>örnekelemi</a:t>
            </a:r>
            <a:r>
              <a:rPr lang="tr-TR" dirty="0"/>
              <a:t> ya da örneklemin ikamet yeri</a:t>
            </a:r>
          </a:p>
          <a:p>
            <a:pPr marL="914400" lvl="1" indent="-457200">
              <a:buFont typeface="+mj-lt"/>
              <a:buAutoNum type="arabicPeriod"/>
            </a:pPr>
            <a:r>
              <a:rPr lang="tr-TR" dirty="0"/>
              <a:t>Yöntemi göstermek için ‘karma yöntem’ kelimeleri</a:t>
            </a:r>
          </a:p>
          <a:p>
            <a:pPr marL="914400" lvl="1" indent="-457200">
              <a:buFont typeface="+mj-lt"/>
              <a:buAutoNum type="arabicPeriod"/>
            </a:pPr>
            <a:r>
              <a:rPr lang="tr-TR" dirty="0"/>
              <a:t>Çalışmayı nitel ya da nicel yöne çekmeyen tarafsız bir dil. </a:t>
            </a:r>
          </a:p>
          <a:p>
            <a:pPr lvl="2"/>
            <a:r>
              <a:rPr lang="tr-TR" dirty="0" err="1"/>
              <a:t>Örn</a:t>
            </a:r>
            <a:r>
              <a:rPr lang="tr-TR" dirty="0"/>
              <a:t>; keşfetme ve anlam gibi nitel yöne çeken kelimelerden uzak durun. Nicel eğilimi gösteren ilişki korelasyon gibi kelimeleri kullanmayın.</a:t>
            </a:r>
          </a:p>
          <a:p>
            <a:pPr marL="914400" lvl="1" indent="-457200">
              <a:buFont typeface="+mj-lt"/>
              <a:buAutoNum type="arabicPeriod"/>
            </a:pPr>
            <a:r>
              <a:rPr lang="tr-TR" dirty="0"/>
              <a:t>Başlığı kısa tutun (10 kelimeden az) ve iki nokta üst süte ile ayrılmış iki parçalı bir başlık kullanılabilir.</a:t>
            </a:r>
          </a:p>
          <a:p>
            <a:pPr marL="914400" lvl="1" indent="-457200">
              <a:buFont typeface="+mj-lt"/>
              <a:buAutoNum type="arabicPeriod"/>
            </a:pPr>
            <a:r>
              <a:rPr lang="tr-TR" dirty="0"/>
              <a:t>Nicel ve nitel araştırma başlıkta ifade edilebilir.</a:t>
            </a:r>
          </a:p>
          <a:p>
            <a:pPr marL="457200" lvl="1" indent="0">
              <a:buNone/>
            </a:pPr>
            <a:r>
              <a:rPr lang="tr-TR" dirty="0"/>
              <a:t>Ör: </a:t>
            </a:r>
            <a:r>
              <a:rPr lang="tr-TR" i="1" dirty="0"/>
              <a:t>Yükseköğretimde eğitimde liderlik doktora programında öğrencilerin devamlılığı: Bir karma yöntem çalışması</a:t>
            </a:r>
          </a:p>
        </p:txBody>
      </p:sp>
    </p:spTree>
    <p:extLst>
      <p:ext uri="{BB962C8B-B14F-4D97-AF65-F5344CB8AC3E}">
        <p14:creationId xmlns:p14="http://schemas.microsoft.com/office/powerpoint/2010/main" val="51578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085896-1BBC-4C4C-8CC8-A2190DE85B86}"/>
              </a:ext>
            </a:extLst>
          </p:cNvPr>
          <p:cNvSpPr>
            <a:spLocks noGrp="1"/>
          </p:cNvSpPr>
          <p:nvPr>
            <p:ph type="title"/>
          </p:nvPr>
        </p:nvSpPr>
        <p:spPr/>
        <p:txBody>
          <a:bodyPr>
            <a:normAutofit fontScale="90000"/>
          </a:bodyPr>
          <a:lstStyle/>
          <a:p>
            <a:r>
              <a:rPr lang="tr-TR" dirty="0"/>
              <a:t>2. Çalışmayı gerekli kılan durumları tanımlama</a:t>
            </a:r>
          </a:p>
        </p:txBody>
      </p:sp>
      <p:sp>
        <p:nvSpPr>
          <p:cNvPr id="3" name="İçerik Yer Tutucusu 2">
            <a:extLst>
              <a:ext uri="{FF2B5EF4-FFF2-40B4-BE49-F238E27FC236}">
                <a16:creationId xmlns:a16="http://schemas.microsoft.com/office/drawing/2014/main" id="{928B2A7B-2132-4133-BE4E-C721D7762054}"/>
              </a:ext>
            </a:extLst>
          </p:cNvPr>
          <p:cNvSpPr>
            <a:spLocks noGrp="1"/>
          </p:cNvSpPr>
          <p:nvPr>
            <p:ph idx="1"/>
          </p:nvPr>
        </p:nvSpPr>
        <p:spPr/>
        <p:txBody>
          <a:bodyPr/>
          <a:lstStyle/>
          <a:p>
            <a:r>
              <a:rPr lang="tr-TR" dirty="0"/>
              <a:t>Karma yöntem araştırmalarda problemle ilgili paragraf yazılırken daha çok araştırma kapsamında ele alınacak ve incelenecek durum veya probleme odaklanılmalıdır. </a:t>
            </a:r>
          </a:p>
          <a:p>
            <a:r>
              <a:rPr lang="tr-TR" dirty="0"/>
              <a:t>Alan yazında bulunan açıklıklar ve gerçek yaşam problemlerinden oluşan bir kombinasyon tanımlanmalıdır.</a:t>
            </a:r>
          </a:p>
        </p:txBody>
      </p:sp>
    </p:spTree>
    <p:extLst>
      <p:ext uri="{BB962C8B-B14F-4D97-AF65-F5344CB8AC3E}">
        <p14:creationId xmlns:p14="http://schemas.microsoft.com/office/powerpoint/2010/main" val="296797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DA3810-BB21-415D-8E20-F0C10BC6F0A6}"/>
              </a:ext>
            </a:extLst>
          </p:cNvPr>
          <p:cNvSpPr>
            <a:spLocks noGrp="1"/>
          </p:cNvSpPr>
          <p:nvPr>
            <p:ph type="title"/>
          </p:nvPr>
        </p:nvSpPr>
        <p:spPr/>
        <p:txBody>
          <a:bodyPr>
            <a:normAutofit fontScale="90000"/>
          </a:bodyPr>
          <a:lstStyle/>
          <a:p>
            <a:r>
              <a:rPr lang="tr-TR" dirty="0"/>
              <a:t>3. Amacı veya cevap aranacak soruyu gösterme</a:t>
            </a:r>
          </a:p>
        </p:txBody>
      </p:sp>
      <p:sp>
        <p:nvSpPr>
          <p:cNvPr id="3" name="İçerik Yer Tutucusu 2">
            <a:extLst>
              <a:ext uri="{FF2B5EF4-FFF2-40B4-BE49-F238E27FC236}">
                <a16:creationId xmlns:a16="http://schemas.microsoft.com/office/drawing/2014/main" id="{BFF9EC93-A81B-4EF3-9F29-97585741DE08}"/>
              </a:ext>
            </a:extLst>
          </p:cNvPr>
          <p:cNvSpPr>
            <a:spLocks noGrp="1"/>
          </p:cNvSpPr>
          <p:nvPr>
            <p:ph idx="1"/>
          </p:nvPr>
        </p:nvSpPr>
        <p:spPr/>
        <p:txBody>
          <a:bodyPr/>
          <a:lstStyle/>
          <a:p>
            <a:r>
              <a:rPr lang="tr-TR" dirty="0"/>
              <a:t>Çalışmanın sonunda neyi başarmak istediğinizi ifade eden bir cümle yazın.</a:t>
            </a:r>
          </a:p>
          <a:p>
            <a:r>
              <a:rPr lang="tr-TR" dirty="0"/>
              <a:t>Çalışmanıza en uygun olan karma araştırma desenini işaret edebilecek, araştırma eğilimlerinizi gösteren nitel ve nicel kelimelerin bulunduğu bir ifade olmalı.</a:t>
            </a:r>
          </a:p>
        </p:txBody>
      </p:sp>
    </p:spTree>
    <p:extLst>
      <p:ext uri="{BB962C8B-B14F-4D97-AF65-F5344CB8AC3E}">
        <p14:creationId xmlns:p14="http://schemas.microsoft.com/office/powerpoint/2010/main" val="396662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lutlar tasarım şablo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9_TF03460508" id="{7961A5F8-AD37-46E5-B777-83CDBC30EA30}" vid="{87683579-34D0-4B0D-9A12-F5DF2215978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Bulutlar tasarım slaytları</Template>
  <TotalTime>9096</TotalTime>
  <Words>1474</Words>
  <Application>Microsoft Office PowerPoint</Application>
  <PresentationFormat>Geniş ekran</PresentationFormat>
  <Paragraphs>163</Paragraphs>
  <Slides>30</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Cambria</vt:lpstr>
      <vt:lpstr>Bulutlar tasarım şablonu</vt:lpstr>
      <vt:lpstr>KARMA ARAŞTIRMA YÖNTEMİ</vt:lpstr>
      <vt:lpstr>İçerik</vt:lpstr>
      <vt:lpstr>Karma Yöntemler Nedir? </vt:lpstr>
      <vt:lpstr>Karma Yöntemler Ne Değildir?</vt:lpstr>
      <vt:lpstr>Karma Yöntem Araştırmalarının Temel Özellikleri</vt:lpstr>
      <vt:lpstr>Karma Yöntem Araştırma Tasarım Adımları</vt:lpstr>
      <vt:lpstr>1. Proje için uygun başlık tasarlama</vt:lpstr>
      <vt:lpstr>2. Çalışmayı gerekli kılan durumları tanımlama</vt:lpstr>
      <vt:lpstr>3. Amacı veya cevap aranacak soruyu gösterme</vt:lpstr>
      <vt:lpstr>4. Toplanacak veri türünü ve kullanılacak analiz biçimini belirleme</vt:lpstr>
      <vt:lpstr>5. Projenizde karma yöntem araştırma kullanma gerekçelerini tanımlama</vt:lpstr>
      <vt:lpstr>6. Dahil edilecek dünya görüşünü ve teoriyi belirleme</vt:lpstr>
      <vt:lpstr>7. Karma yöntem araştırmasını tanımlama</vt:lpstr>
      <vt:lpstr>8. Bir karma yöntem desenini seçme</vt:lpstr>
      <vt:lpstr>9. Deseninizin şemasını çizme</vt:lpstr>
      <vt:lpstr>10. Çalışmanızdaki metodolojik ve geçerlik sorunlarını düşünme</vt:lpstr>
      <vt:lpstr>11. Bir karma yöntem araştırması amacı yazma</vt:lpstr>
      <vt:lpstr>12. Deseninizle uyumlu araştırma soruları (nicel, nitel ve karma) ekleme</vt:lpstr>
      <vt:lpstr>Karma Yöntem Desenleri</vt:lpstr>
      <vt:lpstr>Temel Karma Yöntem Desenleri</vt:lpstr>
      <vt:lpstr>Gelişmiş Karma Yöntem Desenleri</vt:lpstr>
      <vt:lpstr>Araştırma Süreçleri Nasıl Şematize Edilir</vt:lpstr>
      <vt:lpstr>Temel Karma Yöntem İçin Akış Diyagramı</vt:lpstr>
      <vt:lpstr>Gelişmiş Karma Yöntem İçin Akış Diyagramı</vt:lpstr>
      <vt:lpstr>Karma Yöntem Araştırmalarda Örnekleme</vt:lpstr>
      <vt:lpstr>Karma Yöntem Araştırmalarda Birleştirme</vt:lpstr>
      <vt:lpstr>Karma Yöntem Araştırmalarda Birleştirme</vt:lpstr>
      <vt:lpstr>Karma Yöntem Araştırmalarda Birleştirme</vt:lpstr>
      <vt:lpstr>Kaynaklar</vt:lpstr>
      <vt:lpstr>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KARMA ARAŞTIRMA YÖNTEMİ</dc:title>
  <dc:creator>suat</dc:creator>
  <cp:lastModifiedBy>suat</cp:lastModifiedBy>
  <cp:revision>59</cp:revision>
  <dcterms:created xsi:type="dcterms:W3CDTF">2021-12-27T19:04:14Z</dcterms:created>
  <dcterms:modified xsi:type="dcterms:W3CDTF">2022-01-06T00:08:25Z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